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9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09CA5B-9C5D-486D-A663-85708D31D16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CA0CD81-9325-40FA-8FEB-5975FE8668C3}">
      <dgm:prSet phldrT="[Szöveg]"/>
      <dgm:spPr/>
      <dgm:t>
        <a:bodyPr/>
        <a:lstStyle/>
        <a:p>
          <a:r>
            <a:rPr lang="hu-HU" dirty="0"/>
            <a:t>Észlelés</a:t>
          </a:r>
        </a:p>
      </dgm:t>
    </dgm:pt>
    <dgm:pt modelId="{D03C4843-1825-49F9-883F-A7FB38829126}" type="parTrans" cxnId="{C117B1B2-0598-4111-813C-C66E60731335}">
      <dgm:prSet/>
      <dgm:spPr/>
      <dgm:t>
        <a:bodyPr/>
        <a:lstStyle/>
        <a:p>
          <a:endParaRPr lang="hu-HU"/>
        </a:p>
      </dgm:t>
    </dgm:pt>
    <dgm:pt modelId="{D54F779D-875F-40F3-8F94-CCBF1C663493}" type="sibTrans" cxnId="{C117B1B2-0598-4111-813C-C66E60731335}">
      <dgm:prSet/>
      <dgm:spPr/>
      <dgm:t>
        <a:bodyPr/>
        <a:lstStyle/>
        <a:p>
          <a:endParaRPr lang="hu-HU"/>
        </a:p>
      </dgm:t>
    </dgm:pt>
    <dgm:pt modelId="{1C17CAAB-D780-4F52-8240-B3B7A7FC7EA4}">
      <dgm:prSet phldrT="[Szöveg]"/>
      <dgm:spPr/>
      <dgm:t>
        <a:bodyPr/>
        <a:lstStyle/>
        <a:p>
          <a:r>
            <a:rPr lang="hu-HU" dirty="0"/>
            <a:t>Felismerés</a:t>
          </a:r>
        </a:p>
      </dgm:t>
    </dgm:pt>
    <dgm:pt modelId="{E554B947-9FE5-4104-BA45-C7A761BF071B}" type="parTrans" cxnId="{FC467D08-2F10-492C-8270-EBB7CBC4A82A}">
      <dgm:prSet/>
      <dgm:spPr/>
      <dgm:t>
        <a:bodyPr/>
        <a:lstStyle/>
        <a:p>
          <a:endParaRPr lang="hu-HU"/>
        </a:p>
      </dgm:t>
    </dgm:pt>
    <dgm:pt modelId="{F9C329AC-39C8-4335-A778-5CE541B4C578}" type="sibTrans" cxnId="{FC467D08-2F10-492C-8270-EBB7CBC4A82A}">
      <dgm:prSet/>
      <dgm:spPr/>
      <dgm:t>
        <a:bodyPr/>
        <a:lstStyle/>
        <a:p>
          <a:endParaRPr lang="hu-HU"/>
        </a:p>
      </dgm:t>
    </dgm:pt>
    <dgm:pt modelId="{9EC05218-3E18-4F81-89C1-1BF5320D797D}">
      <dgm:prSet phldrT="[Szöveg]"/>
      <dgm:spPr/>
      <dgm:t>
        <a:bodyPr/>
        <a:lstStyle/>
        <a:p>
          <a:r>
            <a:rPr lang="hu-HU" dirty="0"/>
            <a:t>JELZÉS</a:t>
          </a:r>
        </a:p>
      </dgm:t>
    </dgm:pt>
    <dgm:pt modelId="{A811F020-A1BE-478B-945E-4819C67B9CF0}" type="parTrans" cxnId="{D46757C6-097F-48FF-B114-AC91E885A6C8}">
      <dgm:prSet/>
      <dgm:spPr/>
      <dgm:t>
        <a:bodyPr/>
        <a:lstStyle/>
        <a:p>
          <a:endParaRPr lang="hu-HU"/>
        </a:p>
      </dgm:t>
    </dgm:pt>
    <dgm:pt modelId="{0FFBA1F2-CB48-417A-B77E-B3345D3B2AD5}" type="sibTrans" cxnId="{D46757C6-097F-48FF-B114-AC91E885A6C8}">
      <dgm:prSet/>
      <dgm:spPr/>
      <dgm:t>
        <a:bodyPr/>
        <a:lstStyle/>
        <a:p>
          <a:endParaRPr lang="hu-HU"/>
        </a:p>
      </dgm:t>
    </dgm:pt>
    <dgm:pt modelId="{9D166222-2874-4F59-A0F3-F8D00AB5A46E}" type="pres">
      <dgm:prSet presAssocID="{8909CA5B-9C5D-486D-A663-85708D31D16F}" presName="Name0" presStyleCnt="0">
        <dgm:presLayoutVars>
          <dgm:dir/>
          <dgm:resizeHandles val="exact"/>
        </dgm:presLayoutVars>
      </dgm:prSet>
      <dgm:spPr/>
    </dgm:pt>
    <dgm:pt modelId="{BA3D5FFC-00E2-4414-AC1A-7668425A03D7}" type="pres">
      <dgm:prSet presAssocID="{2CA0CD81-9325-40FA-8FEB-5975FE8668C3}" presName="node" presStyleLbl="node1" presStyleIdx="0" presStyleCnt="3">
        <dgm:presLayoutVars>
          <dgm:bulletEnabled val="1"/>
        </dgm:presLayoutVars>
      </dgm:prSet>
      <dgm:spPr/>
    </dgm:pt>
    <dgm:pt modelId="{8FF37B97-DC36-4981-B290-FA5D53382C54}" type="pres">
      <dgm:prSet presAssocID="{D54F779D-875F-40F3-8F94-CCBF1C663493}" presName="sibTrans" presStyleLbl="sibTrans2D1" presStyleIdx="0" presStyleCnt="2"/>
      <dgm:spPr/>
    </dgm:pt>
    <dgm:pt modelId="{991D15F5-2571-44E9-852F-FC6FECE109A8}" type="pres">
      <dgm:prSet presAssocID="{D54F779D-875F-40F3-8F94-CCBF1C663493}" presName="connectorText" presStyleLbl="sibTrans2D1" presStyleIdx="0" presStyleCnt="2"/>
      <dgm:spPr/>
    </dgm:pt>
    <dgm:pt modelId="{BFF0266D-D6CE-4260-B855-993EC3BCD502}" type="pres">
      <dgm:prSet presAssocID="{1C17CAAB-D780-4F52-8240-B3B7A7FC7EA4}" presName="node" presStyleLbl="node1" presStyleIdx="1" presStyleCnt="3">
        <dgm:presLayoutVars>
          <dgm:bulletEnabled val="1"/>
        </dgm:presLayoutVars>
      </dgm:prSet>
      <dgm:spPr/>
    </dgm:pt>
    <dgm:pt modelId="{AD3F4C06-A17A-431A-99AE-CAAC87B3EBB8}" type="pres">
      <dgm:prSet presAssocID="{F9C329AC-39C8-4335-A778-5CE541B4C578}" presName="sibTrans" presStyleLbl="sibTrans2D1" presStyleIdx="1" presStyleCnt="2"/>
      <dgm:spPr/>
    </dgm:pt>
    <dgm:pt modelId="{323C3AFB-9A28-437A-8911-AB57CAC2CF64}" type="pres">
      <dgm:prSet presAssocID="{F9C329AC-39C8-4335-A778-5CE541B4C578}" presName="connectorText" presStyleLbl="sibTrans2D1" presStyleIdx="1" presStyleCnt="2"/>
      <dgm:spPr/>
    </dgm:pt>
    <dgm:pt modelId="{3FDFF65C-2D4C-4107-A01F-56EFA5AD18F0}" type="pres">
      <dgm:prSet presAssocID="{9EC05218-3E18-4F81-89C1-1BF5320D797D}" presName="node" presStyleLbl="node1" presStyleIdx="2" presStyleCnt="3">
        <dgm:presLayoutVars>
          <dgm:bulletEnabled val="1"/>
        </dgm:presLayoutVars>
      </dgm:prSet>
      <dgm:spPr/>
    </dgm:pt>
  </dgm:ptLst>
  <dgm:cxnLst>
    <dgm:cxn modelId="{FC467D08-2F10-492C-8270-EBB7CBC4A82A}" srcId="{8909CA5B-9C5D-486D-A663-85708D31D16F}" destId="{1C17CAAB-D780-4F52-8240-B3B7A7FC7EA4}" srcOrd="1" destOrd="0" parTransId="{E554B947-9FE5-4104-BA45-C7A761BF071B}" sibTransId="{F9C329AC-39C8-4335-A778-5CE541B4C578}"/>
    <dgm:cxn modelId="{A126213E-E943-4CA4-B732-1BD3D000DEBC}" type="presOf" srcId="{1C17CAAB-D780-4F52-8240-B3B7A7FC7EA4}" destId="{BFF0266D-D6CE-4260-B855-993EC3BCD502}" srcOrd="0" destOrd="0" presId="urn:microsoft.com/office/officeart/2005/8/layout/process1"/>
    <dgm:cxn modelId="{45987D60-A4B5-4B4A-8830-D0FE5229EAA7}" type="presOf" srcId="{9EC05218-3E18-4F81-89C1-1BF5320D797D}" destId="{3FDFF65C-2D4C-4107-A01F-56EFA5AD18F0}" srcOrd="0" destOrd="0" presId="urn:microsoft.com/office/officeart/2005/8/layout/process1"/>
    <dgm:cxn modelId="{0F9A9E60-D7FB-4F1C-AE69-119FA824DEAD}" type="presOf" srcId="{F9C329AC-39C8-4335-A778-5CE541B4C578}" destId="{323C3AFB-9A28-437A-8911-AB57CAC2CF64}" srcOrd="1" destOrd="0" presId="urn:microsoft.com/office/officeart/2005/8/layout/process1"/>
    <dgm:cxn modelId="{4A8E9044-5DE6-4663-B823-2E54D4EA9DCF}" type="presOf" srcId="{8909CA5B-9C5D-486D-A663-85708D31D16F}" destId="{9D166222-2874-4F59-A0F3-F8D00AB5A46E}" srcOrd="0" destOrd="0" presId="urn:microsoft.com/office/officeart/2005/8/layout/process1"/>
    <dgm:cxn modelId="{A84DC167-D015-43C2-A97C-447C43FDCF25}" type="presOf" srcId="{F9C329AC-39C8-4335-A778-5CE541B4C578}" destId="{AD3F4C06-A17A-431A-99AE-CAAC87B3EBB8}" srcOrd="0" destOrd="0" presId="urn:microsoft.com/office/officeart/2005/8/layout/process1"/>
    <dgm:cxn modelId="{7FB87190-F8C0-4F74-8AC3-F85E6F5C77FE}" type="presOf" srcId="{2CA0CD81-9325-40FA-8FEB-5975FE8668C3}" destId="{BA3D5FFC-00E2-4414-AC1A-7668425A03D7}" srcOrd="0" destOrd="0" presId="urn:microsoft.com/office/officeart/2005/8/layout/process1"/>
    <dgm:cxn modelId="{06F19F9F-7A5D-4C4C-8E65-7E39AFD8D454}" type="presOf" srcId="{D54F779D-875F-40F3-8F94-CCBF1C663493}" destId="{991D15F5-2571-44E9-852F-FC6FECE109A8}" srcOrd="1" destOrd="0" presId="urn:microsoft.com/office/officeart/2005/8/layout/process1"/>
    <dgm:cxn modelId="{C117B1B2-0598-4111-813C-C66E60731335}" srcId="{8909CA5B-9C5D-486D-A663-85708D31D16F}" destId="{2CA0CD81-9325-40FA-8FEB-5975FE8668C3}" srcOrd="0" destOrd="0" parTransId="{D03C4843-1825-49F9-883F-A7FB38829126}" sibTransId="{D54F779D-875F-40F3-8F94-CCBF1C663493}"/>
    <dgm:cxn modelId="{D46757C6-097F-48FF-B114-AC91E885A6C8}" srcId="{8909CA5B-9C5D-486D-A663-85708D31D16F}" destId="{9EC05218-3E18-4F81-89C1-1BF5320D797D}" srcOrd="2" destOrd="0" parTransId="{A811F020-A1BE-478B-945E-4819C67B9CF0}" sibTransId="{0FFBA1F2-CB48-417A-B77E-B3345D3B2AD5}"/>
    <dgm:cxn modelId="{911982F1-EEA0-4166-853D-D1C1D178EFB1}" type="presOf" srcId="{D54F779D-875F-40F3-8F94-CCBF1C663493}" destId="{8FF37B97-DC36-4981-B290-FA5D53382C54}" srcOrd="0" destOrd="0" presId="urn:microsoft.com/office/officeart/2005/8/layout/process1"/>
    <dgm:cxn modelId="{63FB21DF-1932-4B55-8584-D1C55AE1506C}" type="presParOf" srcId="{9D166222-2874-4F59-A0F3-F8D00AB5A46E}" destId="{BA3D5FFC-00E2-4414-AC1A-7668425A03D7}" srcOrd="0" destOrd="0" presId="urn:microsoft.com/office/officeart/2005/8/layout/process1"/>
    <dgm:cxn modelId="{2C4864C1-9444-4D8C-8FAC-EAD4709E6FB7}" type="presParOf" srcId="{9D166222-2874-4F59-A0F3-F8D00AB5A46E}" destId="{8FF37B97-DC36-4981-B290-FA5D53382C54}" srcOrd="1" destOrd="0" presId="urn:microsoft.com/office/officeart/2005/8/layout/process1"/>
    <dgm:cxn modelId="{84DD3B13-A2CC-45AB-8F7D-BA86F64B28A1}" type="presParOf" srcId="{8FF37B97-DC36-4981-B290-FA5D53382C54}" destId="{991D15F5-2571-44E9-852F-FC6FECE109A8}" srcOrd="0" destOrd="0" presId="urn:microsoft.com/office/officeart/2005/8/layout/process1"/>
    <dgm:cxn modelId="{09106402-F4DE-4E7C-A298-E3E8936FE1E1}" type="presParOf" srcId="{9D166222-2874-4F59-A0F3-F8D00AB5A46E}" destId="{BFF0266D-D6CE-4260-B855-993EC3BCD502}" srcOrd="2" destOrd="0" presId="urn:microsoft.com/office/officeart/2005/8/layout/process1"/>
    <dgm:cxn modelId="{6C195D9B-4701-4A76-89D6-B10C80AD1316}" type="presParOf" srcId="{9D166222-2874-4F59-A0F3-F8D00AB5A46E}" destId="{AD3F4C06-A17A-431A-99AE-CAAC87B3EBB8}" srcOrd="3" destOrd="0" presId="urn:microsoft.com/office/officeart/2005/8/layout/process1"/>
    <dgm:cxn modelId="{A7207A59-5D9C-47D4-B858-91694E577048}" type="presParOf" srcId="{AD3F4C06-A17A-431A-99AE-CAAC87B3EBB8}" destId="{323C3AFB-9A28-437A-8911-AB57CAC2CF64}" srcOrd="0" destOrd="0" presId="urn:microsoft.com/office/officeart/2005/8/layout/process1"/>
    <dgm:cxn modelId="{E436D2A7-4A95-4013-A9A2-A230844624DF}" type="presParOf" srcId="{9D166222-2874-4F59-A0F3-F8D00AB5A46E}" destId="{3FDFF65C-2D4C-4107-A01F-56EFA5AD18F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208FE6-5E9A-439E-B98A-55354FA9B9B3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11419597-3E10-4BCB-8376-5DB762D84C66}">
      <dgm:prSet phldrT="[Szöveg]"/>
      <dgm:spPr/>
      <dgm:t>
        <a:bodyPr/>
        <a:lstStyle/>
        <a:p>
          <a:r>
            <a:rPr lang="hu-HU" dirty="0"/>
            <a:t>Jelzés fogadása</a:t>
          </a:r>
        </a:p>
      </dgm:t>
    </dgm:pt>
    <dgm:pt modelId="{1CBFD2CE-4CD9-4031-B1E0-1488B678C7E6}" type="parTrans" cxnId="{93479A7E-1A54-413E-92FD-10A9DE9D7ABE}">
      <dgm:prSet/>
      <dgm:spPr/>
      <dgm:t>
        <a:bodyPr/>
        <a:lstStyle/>
        <a:p>
          <a:endParaRPr lang="hu-HU"/>
        </a:p>
      </dgm:t>
    </dgm:pt>
    <dgm:pt modelId="{C519F167-6A46-430B-A38E-981A54E983DA}" type="sibTrans" cxnId="{93479A7E-1A54-413E-92FD-10A9DE9D7ABE}">
      <dgm:prSet/>
      <dgm:spPr/>
      <dgm:t>
        <a:bodyPr/>
        <a:lstStyle/>
        <a:p>
          <a:endParaRPr lang="hu-HU"/>
        </a:p>
      </dgm:t>
    </dgm:pt>
    <dgm:pt modelId="{1F40D14A-348A-4DEA-9E58-8A4F04EFA0C2}">
      <dgm:prSet phldrT="[Szöveg]"/>
      <dgm:spPr/>
      <dgm:t>
        <a:bodyPr/>
        <a:lstStyle/>
        <a:p>
          <a:r>
            <a:rPr lang="hu-HU" dirty="0"/>
            <a:t>Probléma feltárása</a:t>
          </a:r>
        </a:p>
      </dgm:t>
    </dgm:pt>
    <dgm:pt modelId="{8CD29CB1-1E7D-4016-A485-1B13D3DD311F}" type="parTrans" cxnId="{16C4EFF2-E6DE-4E42-A336-B028585AAA82}">
      <dgm:prSet/>
      <dgm:spPr/>
      <dgm:t>
        <a:bodyPr/>
        <a:lstStyle/>
        <a:p>
          <a:endParaRPr lang="hu-HU"/>
        </a:p>
      </dgm:t>
    </dgm:pt>
    <dgm:pt modelId="{62546A29-67B6-49DB-B629-43277C620B45}" type="sibTrans" cxnId="{16C4EFF2-E6DE-4E42-A336-B028585AAA82}">
      <dgm:prSet/>
      <dgm:spPr/>
      <dgm:t>
        <a:bodyPr/>
        <a:lstStyle/>
        <a:p>
          <a:endParaRPr lang="hu-HU"/>
        </a:p>
      </dgm:t>
    </dgm:pt>
    <dgm:pt modelId="{CBB11A69-1294-4F9F-8C67-A03F9FD915C2}">
      <dgm:prSet phldrT="[Szöveg]"/>
      <dgm:spPr/>
      <dgm:t>
        <a:bodyPr/>
        <a:lstStyle/>
        <a:p>
          <a:r>
            <a:rPr lang="hu-HU" dirty="0"/>
            <a:t>Intézkedés</a:t>
          </a:r>
        </a:p>
      </dgm:t>
    </dgm:pt>
    <dgm:pt modelId="{70306D5D-280E-415E-BD54-20F5FC48AB84}" type="parTrans" cxnId="{A7C87D87-1B3C-4E27-B2CB-3C3F3A1F8C6D}">
      <dgm:prSet/>
      <dgm:spPr/>
      <dgm:t>
        <a:bodyPr/>
        <a:lstStyle/>
        <a:p>
          <a:endParaRPr lang="hu-HU"/>
        </a:p>
      </dgm:t>
    </dgm:pt>
    <dgm:pt modelId="{F4ADD78B-1CA3-4EA4-9056-7CC26036B4DF}" type="sibTrans" cxnId="{A7C87D87-1B3C-4E27-B2CB-3C3F3A1F8C6D}">
      <dgm:prSet/>
      <dgm:spPr/>
      <dgm:t>
        <a:bodyPr/>
        <a:lstStyle/>
        <a:p>
          <a:endParaRPr lang="hu-HU"/>
        </a:p>
      </dgm:t>
    </dgm:pt>
    <dgm:pt modelId="{AF617368-E8D6-4326-AFC6-853F7259295D}">
      <dgm:prSet/>
      <dgm:spPr/>
      <dgm:t>
        <a:bodyPr/>
        <a:lstStyle/>
        <a:p>
          <a:r>
            <a:rPr lang="hu-HU" dirty="0"/>
            <a:t>Visszajelzés</a:t>
          </a:r>
        </a:p>
      </dgm:t>
    </dgm:pt>
    <dgm:pt modelId="{2123C2CB-F945-4BA8-95F6-2A6BB0B9CDA0}" type="parTrans" cxnId="{2CAB3CF4-8A41-4CEC-9339-815B561F657C}">
      <dgm:prSet/>
      <dgm:spPr/>
      <dgm:t>
        <a:bodyPr/>
        <a:lstStyle/>
        <a:p>
          <a:endParaRPr lang="hu-HU"/>
        </a:p>
      </dgm:t>
    </dgm:pt>
    <dgm:pt modelId="{F25827D6-D075-4659-80E7-5FC7B1A9146A}" type="sibTrans" cxnId="{2CAB3CF4-8A41-4CEC-9339-815B561F657C}">
      <dgm:prSet/>
      <dgm:spPr/>
      <dgm:t>
        <a:bodyPr/>
        <a:lstStyle/>
        <a:p>
          <a:endParaRPr lang="hu-HU"/>
        </a:p>
      </dgm:t>
    </dgm:pt>
    <dgm:pt modelId="{59E62B2B-FF30-4C70-859F-A6AC0516B3A5}" type="pres">
      <dgm:prSet presAssocID="{60208FE6-5E9A-439E-B98A-55354FA9B9B3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EBCFE2B4-CFA4-4FA1-8959-E2F493C29ADB}" type="pres">
      <dgm:prSet presAssocID="{11419597-3E10-4BCB-8376-5DB762D84C66}" presName="Accent1" presStyleCnt="0"/>
      <dgm:spPr/>
    </dgm:pt>
    <dgm:pt modelId="{797F0AA8-9246-4904-8A5A-9634FE18440E}" type="pres">
      <dgm:prSet presAssocID="{11419597-3E10-4BCB-8376-5DB762D84C66}" presName="Accent" presStyleLbl="node1" presStyleIdx="0" presStyleCnt="4"/>
      <dgm:spPr/>
    </dgm:pt>
    <dgm:pt modelId="{642877BB-EF16-47D9-A42C-9E7B5BCB513F}" type="pres">
      <dgm:prSet presAssocID="{11419597-3E10-4BCB-8376-5DB762D84C66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E98AB0D6-58E5-4425-B004-FED625F465C9}" type="pres">
      <dgm:prSet presAssocID="{1F40D14A-348A-4DEA-9E58-8A4F04EFA0C2}" presName="Accent2" presStyleCnt="0"/>
      <dgm:spPr/>
    </dgm:pt>
    <dgm:pt modelId="{BFB6ACBB-0E45-4930-A0F9-19CC0A4C8438}" type="pres">
      <dgm:prSet presAssocID="{1F40D14A-348A-4DEA-9E58-8A4F04EFA0C2}" presName="Accent" presStyleLbl="node1" presStyleIdx="1" presStyleCnt="4"/>
      <dgm:spPr/>
    </dgm:pt>
    <dgm:pt modelId="{1DDF16A3-9B73-4101-B917-BDDB473CAA07}" type="pres">
      <dgm:prSet presAssocID="{1F40D14A-348A-4DEA-9E58-8A4F04EFA0C2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B7CA7ED0-9BA1-4DA0-877C-AE85479B747C}" type="pres">
      <dgm:prSet presAssocID="{CBB11A69-1294-4F9F-8C67-A03F9FD915C2}" presName="Accent3" presStyleCnt="0"/>
      <dgm:spPr/>
    </dgm:pt>
    <dgm:pt modelId="{80DEFFE3-B386-4637-9D7A-F2C094EE371B}" type="pres">
      <dgm:prSet presAssocID="{CBB11A69-1294-4F9F-8C67-A03F9FD915C2}" presName="Accent" presStyleLbl="node1" presStyleIdx="2" presStyleCnt="4"/>
      <dgm:spPr/>
    </dgm:pt>
    <dgm:pt modelId="{3B43E15E-545D-4022-8131-852F32225B6A}" type="pres">
      <dgm:prSet presAssocID="{CBB11A69-1294-4F9F-8C67-A03F9FD915C2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42B4E90F-1C64-423E-B3CB-E33D8DB51A29}" type="pres">
      <dgm:prSet presAssocID="{AF617368-E8D6-4326-AFC6-853F7259295D}" presName="Accent4" presStyleCnt="0"/>
      <dgm:spPr/>
    </dgm:pt>
    <dgm:pt modelId="{98D823C4-C050-4477-8EE0-7F7866082CAC}" type="pres">
      <dgm:prSet presAssocID="{AF617368-E8D6-4326-AFC6-853F7259295D}" presName="Accent" presStyleLbl="node1" presStyleIdx="3" presStyleCnt="4"/>
      <dgm:spPr/>
    </dgm:pt>
    <dgm:pt modelId="{BE2CBC58-5A63-4A2C-B09A-2AC35F9155C1}" type="pres">
      <dgm:prSet presAssocID="{AF617368-E8D6-4326-AFC6-853F7259295D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0D0C2A3C-A056-4BC2-BF33-568D607A5E17}" type="presOf" srcId="{60208FE6-5E9A-439E-B98A-55354FA9B9B3}" destId="{59E62B2B-FF30-4C70-859F-A6AC0516B3A5}" srcOrd="0" destOrd="0" presId="urn:microsoft.com/office/officeart/2009/layout/CircleArrowProcess"/>
    <dgm:cxn modelId="{79D35741-1ECF-4030-9631-1DE71A92A0DA}" type="presOf" srcId="{1F40D14A-348A-4DEA-9E58-8A4F04EFA0C2}" destId="{1DDF16A3-9B73-4101-B917-BDDB473CAA07}" srcOrd="0" destOrd="0" presId="urn:microsoft.com/office/officeart/2009/layout/CircleArrowProcess"/>
    <dgm:cxn modelId="{DE8E2C4C-17D4-45E8-A6EB-2579B91A35DB}" type="presOf" srcId="{AF617368-E8D6-4326-AFC6-853F7259295D}" destId="{BE2CBC58-5A63-4A2C-B09A-2AC35F9155C1}" srcOrd="0" destOrd="0" presId="urn:microsoft.com/office/officeart/2009/layout/CircleArrowProcess"/>
    <dgm:cxn modelId="{93479A7E-1A54-413E-92FD-10A9DE9D7ABE}" srcId="{60208FE6-5E9A-439E-B98A-55354FA9B9B3}" destId="{11419597-3E10-4BCB-8376-5DB762D84C66}" srcOrd="0" destOrd="0" parTransId="{1CBFD2CE-4CD9-4031-B1E0-1488B678C7E6}" sibTransId="{C519F167-6A46-430B-A38E-981A54E983DA}"/>
    <dgm:cxn modelId="{A7C87D87-1B3C-4E27-B2CB-3C3F3A1F8C6D}" srcId="{60208FE6-5E9A-439E-B98A-55354FA9B9B3}" destId="{CBB11A69-1294-4F9F-8C67-A03F9FD915C2}" srcOrd="2" destOrd="0" parTransId="{70306D5D-280E-415E-BD54-20F5FC48AB84}" sibTransId="{F4ADD78B-1CA3-4EA4-9056-7CC26036B4DF}"/>
    <dgm:cxn modelId="{D9BF03C6-DA6C-44D7-8186-3A928BBA1E92}" type="presOf" srcId="{11419597-3E10-4BCB-8376-5DB762D84C66}" destId="{642877BB-EF16-47D9-A42C-9E7B5BCB513F}" srcOrd="0" destOrd="0" presId="urn:microsoft.com/office/officeart/2009/layout/CircleArrowProcess"/>
    <dgm:cxn modelId="{16C4EFF2-E6DE-4E42-A336-B028585AAA82}" srcId="{60208FE6-5E9A-439E-B98A-55354FA9B9B3}" destId="{1F40D14A-348A-4DEA-9E58-8A4F04EFA0C2}" srcOrd="1" destOrd="0" parTransId="{8CD29CB1-1E7D-4016-A485-1B13D3DD311F}" sibTransId="{62546A29-67B6-49DB-B629-43277C620B45}"/>
    <dgm:cxn modelId="{2CAB3CF4-8A41-4CEC-9339-815B561F657C}" srcId="{60208FE6-5E9A-439E-B98A-55354FA9B9B3}" destId="{AF617368-E8D6-4326-AFC6-853F7259295D}" srcOrd="3" destOrd="0" parTransId="{2123C2CB-F945-4BA8-95F6-2A6BB0B9CDA0}" sibTransId="{F25827D6-D075-4659-80E7-5FC7B1A9146A}"/>
    <dgm:cxn modelId="{12BF59F5-C87F-4DB6-8E11-F2BBA2CE2D2B}" type="presOf" srcId="{CBB11A69-1294-4F9F-8C67-A03F9FD915C2}" destId="{3B43E15E-545D-4022-8131-852F32225B6A}" srcOrd="0" destOrd="0" presId="urn:microsoft.com/office/officeart/2009/layout/CircleArrowProcess"/>
    <dgm:cxn modelId="{8BB05258-72E8-42BE-B79B-1931E5CFC370}" type="presParOf" srcId="{59E62B2B-FF30-4C70-859F-A6AC0516B3A5}" destId="{EBCFE2B4-CFA4-4FA1-8959-E2F493C29ADB}" srcOrd="0" destOrd="0" presId="urn:microsoft.com/office/officeart/2009/layout/CircleArrowProcess"/>
    <dgm:cxn modelId="{2B815838-9886-4354-93EB-63D46127764C}" type="presParOf" srcId="{EBCFE2B4-CFA4-4FA1-8959-E2F493C29ADB}" destId="{797F0AA8-9246-4904-8A5A-9634FE18440E}" srcOrd="0" destOrd="0" presId="urn:microsoft.com/office/officeart/2009/layout/CircleArrowProcess"/>
    <dgm:cxn modelId="{D67A785A-A34F-4E9B-890B-A070BC9D6D3A}" type="presParOf" srcId="{59E62B2B-FF30-4C70-859F-A6AC0516B3A5}" destId="{642877BB-EF16-47D9-A42C-9E7B5BCB513F}" srcOrd="1" destOrd="0" presId="urn:microsoft.com/office/officeart/2009/layout/CircleArrowProcess"/>
    <dgm:cxn modelId="{61E56DB4-A614-4ED5-AFA5-F81143A5DB5F}" type="presParOf" srcId="{59E62B2B-FF30-4C70-859F-A6AC0516B3A5}" destId="{E98AB0D6-58E5-4425-B004-FED625F465C9}" srcOrd="2" destOrd="0" presId="urn:microsoft.com/office/officeart/2009/layout/CircleArrowProcess"/>
    <dgm:cxn modelId="{A8828894-D7FC-416E-9A8C-AA02DEA00170}" type="presParOf" srcId="{E98AB0D6-58E5-4425-B004-FED625F465C9}" destId="{BFB6ACBB-0E45-4930-A0F9-19CC0A4C8438}" srcOrd="0" destOrd="0" presId="urn:microsoft.com/office/officeart/2009/layout/CircleArrowProcess"/>
    <dgm:cxn modelId="{0F184A16-0D1F-4B5A-AEED-E56DFB900148}" type="presParOf" srcId="{59E62B2B-FF30-4C70-859F-A6AC0516B3A5}" destId="{1DDF16A3-9B73-4101-B917-BDDB473CAA07}" srcOrd="3" destOrd="0" presId="urn:microsoft.com/office/officeart/2009/layout/CircleArrowProcess"/>
    <dgm:cxn modelId="{96C8F24B-76BA-4785-BE14-0945637F69F0}" type="presParOf" srcId="{59E62B2B-FF30-4C70-859F-A6AC0516B3A5}" destId="{B7CA7ED0-9BA1-4DA0-877C-AE85479B747C}" srcOrd="4" destOrd="0" presId="urn:microsoft.com/office/officeart/2009/layout/CircleArrowProcess"/>
    <dgm:cxn modelId="{4AD85DC1-BDC6-4A94-BD10-92E3CEE0D00F}" type="presParOf" srcId="{B7CA7ED0-9BA1-4DA0-877C-AE85479B747C}" destId="{80DEFFE3-B386-4637-9D7A-F2C094EE371B}" srcOrd="0" destOrd="0" presId="urn:microsoft.com/office/officeart/2009/layout/CircleArrowProcess"/>
    <dgm:cxn modelId="{B8ADCC63-3549-41AB-A3B8-35A24F4DBB50}" type="presParOf" srcId="{59E62B2B-FF30-4C70-859F-A6AC0516B3A5}" destId="{3B43E15E-545D-4022-8131-852F32225B6A}" srcOrd="5" destOrd="0" presId="urn:microsoft.com/office/officeart/2009/layout/CircleArrowProcess"/>
    <dgm:cxn modelId="{B3A63697-7D61-4FC0-9919-9A9D58805EB3}" type="presParOf" srcId="{59E62B2B-FF30-4C70-859F-A6AC0516B3A5}" destId="{42B4E90F-1C64-423E-B3CB-E33D8DB51A29}" srcOrd="6" destOrd="0" presId="urn:microsoft.com/office/officeart/2009/layout/CircleArrowProcess"/>
    <dgm:cxn modelId="{211ABDD1-7BF8-44E0-AD70-39FF776CF683}" type="presParOf" srcId="{42B4E90F-1C64-423E-B3CB-E33D8DB51A29}" destId="{98D823C4-C050-4477-8EE0-7F7866082CAC}" srcOrd="0" destOrd="0" presId="urn:microsoft.com/office/officeart/2009/layout/CircleArrowProcess"/>
    <dgm:cxn modelId="{AD91FDA0-C467-4109-ABD7-D900D7E09741}" type="presParOf" srcId="{59E62B2B-FF30-4C70-859F-A6AC0516B3A5}" destId="{BE2CBC58-5A63-4A2C-B09A-2AC35F9155C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3D5FFC-00E2-4414-AC1A-7668425A03D7}">
      <dsp:nvSpPr>
        <dsp:cNvPr id="0" name=""/>
        <dsp:cNvSpPr/>
      </dsp:nvSpPr>
      <dsp:spPr>
        <a:xfrm>
          <a:off x="6835" y="791272"/>
          <a:ext cx="2042945" cy="12257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000" kern="1200" dirty="0"/>
            <a:t>Észlelés</a:t>
          </a:r>
        </a:p>
      </dsp:txBody>
      <dsp:txXfrm>
        <a:off x="42736" y="827173"/>
        <a:ext cx="1971143" cy="1153965"/>
      </dsp:txXfrm>
    </dsp:sp>
    <dsp:sp modelId="{8FF37B97-DC36-4981-B290-FA5D53382C54}">
      <dsp:nvSpPr>
        <dsp:cNvPr id="0" name=""/>
        <dsp:cNvSpPr/>
      </dsp:nvSpPr>
      <dsp:spPr>
        <a:xfrm>
          <a:off x="2254075" y="1150830"/>
          <a:ext cx="433104" cy="506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100" kern="1200"/>
        </a:p>
      </dsp:txBody>
      <dsp:txXfrm>
        <a:off x="2254075" y="1252160"/>
        <a:ext cx="303173" cy="303990"/>
      </dsp:txXfrm>
    </dsp:sp>
    <dsp:sp modelId="{BFF0266D-D6CE-4260-B855-993EC3BCD502}">
      <dsp:nvSpPr>
        <dsp:cNvPr id="0" name=""/>
        <dsp:cNvSpPr/>
      </dsp:nvSpPr>
      <dsp:spPr>
        <a:xfrm>
          <a:off x="2866959" y="791272"/>
          <a:ext cx="2042945" cy="12257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000" kern="1200" dirty="0"/>
            <a:t>Felismerés</a:t>
          </a:r>
        </a:p>
      </dsp:txBody>
      <dsp:txXfrm>
        <a:off x="2902860" y="827173"/>
        <a:ext cx="1971143" cy="1153965"/>
      </dsp:txXfrm>
    </dsp:sp>
    <dsp:sp modelId="{AD3F4C06-A17A-431A-99AE-CAAC87B3EBB8}">
      <dsp:nvSpPr>
        <dsp:cNvPr id="0" name=""/>
        <dsp:cNvSpPr/>
      </dsp:nvSpPr>
      <dsp:spPr>
        <a:xfrm>
          <a:off x="5114199" y="1150830"/>
          <a:ext cx="433104" cy="506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100" kern="1200"/>
        </a:p>
      </dsp:txBody>
      <dsp:txXfrm>
        <a:off x="5114199" y="1252160"/>
        <a:ext cx="303173" cy="303990"/>
      </dsp:txXfrm>
    </dsp:sp>
    <dsp:sp modelId="{3FDFF65C-2D4C-4107-A01F-56EFA5AD18F0}">
      <dsp:nvSpPr>
        <dsp:cNvPr id="0" name=""/>
        <dsp:cNvSpPr/>
      </dsp:nvSpPr>
      <dsp:spPr>
        <a:xfrm>
          <a:off x="5727083" y="791272"/>
          <a:ext cx="2042945" cy="12257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000" kern="1200" dirty="0"/>
            <a:t>JELZÉS</a:t>
          </a:r>
        </a:p>
      </dsp:txBody>
      <dsp:txXfrm>
        <a:off x="5762984" y="827173"/>
        <a:ext cx="1971143" cy="1153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F0AA8-9246-4904-8A5A-9634FE18440E}">
      <dsp:nvSpPr>
        <dsp:cNvPr id="0" name=""/>
        <dsp:cNvSpPr/>
      </dsp:nvSpPr>
      <dsp:spPr>
        <a:xfrm>
          <a:off x="1147769" y="529737"/>
          <a:ext cx="1989840" cy="199004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877BB-EF16-47D9-A42C-9E7B5BCB513F}">
      <dsp:nvSpPr>
        <dsp:cNvPr id="0" name=""/>
        <dsp:cNvSpPr/>
      </dsp:nvSpPr>
      <dsp:spPr>
        <a:xfrm>
          <a:off x="1587094" y="1250079"/>
          <a:ext cx="1110443" cy="555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Jelzés fogadása</a:t>
          </a:r>
        </a:p>
      </dsp:txBody>
      <dsp:txXfrm>
        <a:off x="1587094" y="1250079"/>
        <a:ext cx="1110443" cy="555164"/>
      </dsp:txXfrm>
    </dsp:sp>
    <dsp:sp modelId="{BFB6ACBB-0E45-4930-A0F9-19CC0A4C8438}">
      <dsp:nvSpPr>
        <dsp:cNvPr id="0" name=""/>
        <dsp:cNvSpPr/>
      </dsp:nvSpPr>
      <dsp:spPr>
        <a:xfrm>
          <a:off x="594973" y="1673313"/>
          <a:ext cx="1989840" cy="199004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F16A3-9B73-4101-B917-BDDB473CAA07}">
      <dsp:nvSpPr>
        <dsp:cNvPr id="0" name=""/>
        <dsp:cNvSpPr/>
      </dsp:nvSpPr>
      <dsp:spPr>
        <a:xfrm>
          <a:off x="1032059" y="2395765"/>
          <a:ext cx="1110443" cy="555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Probléma feltárása</a:t>
          </a:r>
        </a:p>
      </dsp:txBody>
      <dsp:txXfrm>
        <a:off x="1032059" y="2395765"/>
        <a:ext cx="1110443" cy="555164"/>
      </dsp:txXfrm>
    </dsp:sp>
    <dsp:sp modelId="{80DEFFE3-B386-4637-9D7A-F2C094EE371B}">
      <dsp:nvSpPr>
        <dsp:cNvPr id="0" name=""/>
        <dsp:cNvSpPr/>
      </dsp:nvSpPr>
      <dsp:spPr>
        <a:xfrm>
          <a:off x="1147769" y="2821110"/>
          <a:ext cx="1989840" cy="199004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3E15E-545D-4022-8131-852F32225B6A}">
      <dsp:nvSpPr>
        <dsp:cNvPr id="0" name=""/>
        <dsp:cNvSpPr/>
      </dsp:nvSpPr>
      <dsp:spPr>
        <a:xfrm>
          <a:off x="1587094" y="3541452"/>
          <a:ext cx="1110443" cy="555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Intézkedés</a:t>
          </a:r>
        </a:p>
      </dsp:txBody>
      <dsp:txXfrm>
        <a:off x="1587094" y="3541452"/>
        <a:ext cx="1110443" cy="555164"/>
      </dsp:txXfrm>
    </dsp:sp>
    <dsp:sp modelId="{98D823C4-C050-4477-8EE0-7F7866082CAC}">
      <dsp:nvSpPr>
        <dsp:cNvPr id="0" name=""/>
        <dsp:cNvSpPr/>
      </dsp:nvSpPr>
      <dsp:spPr>
        <a:xfrm>
          <a:off x="736812" y="4096616"/>
          <a:ext cx="1709523" cy="171034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CBC58-5A63-4A2C-B09A-2AC35F9155C1}">
      <dsp:nvSpPr>
        <dsp:cNvPr id="0" name=""/>
        <dsp:cNvSpPr/>
      </dsp:nvSpPr>
      <dsp:spPr>
        <a:xfrm>
          <a:off x="1032059" y="4687138"/>
          <a:ext cx="1110443" cy="555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/>
            <a:t>Visszajelzés</a:t>
          </a:r>
        </a:p>
      </dsp:txBody>
      <dsp:txXfrm>
        <a:off x="1032059" y="4687138"/>
        <a:ext cx="1110443" cy="555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FFFB5-7D98-493B-9DB9-36E708921A8E}" type="datetimeFigureOut">
              <a:rPr lang="hu-HU" smtClean="0"/>
              <a:t>2023. 08. 09.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12945-E0A9-4BC5-B01D-9F4A97CAB1C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366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12945-E0A9-4BC5-B01D-9F4A97CAB1CA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9398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latin typeface="Arial" charset="0"/>
              </a:rPr>
              <a:t>A fent felsorolt szervezetekre ró kötelezettségeket a jogalkotó, de jelzőrendszerként fontos funkciót töltenek be a lakóközösségek, szomszédsági rendszerek is, közművelődési intézmények stb. </a:t>
            </a:r>
          </a:p>
          <a:p>
            <a:r>
              <a:rPr lang="hu-HU" dirty="0"/>
              <a:t>Magánemberek,</a:t>
            </a:r>
            <a:r>
              <a:rPr lang="hu-HU" baseline="0" dirty="0"/>
              <a:t> civil szervezetek is élhetnek, sőt éljenek jelzéssel a szolgálat felé.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12945-E0A9-4BC5-B01D-9F4A97CAB1CA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874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latin typeface="Arial" charset="0"/>
              </a:rPr>
              <a:t>Önrendelkezés azért fontos, hogy mindig a helyi szereplőket és a helyi viszonyokat vegyük figyelembe, erre építsük a rendszert. Ez adhat egyfajta rugalmasságot is. 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12945-E0A9-4BC5-B01D-9F4A97CAB1CA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9317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dirty="0">
                <a:latin typeface="Arial" charset="0"/>
              </a:rPr>
              <a:t>A probléma alatt nem csak veszélyeztető körülményt, hanem segítséget, támogatást igénylő élethelyzetet is értünk. Fontos, hogy ne csak egyéni, egy családra vonatkozó információkra koncentráljunk, hanem a településeken élő gyermekek csoportját, vagy az összes gyermeket érintő kérdésekre is. Lehetnek ugyanis előre látható problémák, amelyekre megoldást találhatunk. (pl.: nyári szünet, évközi szünetek)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12945-E0A9-4BC5-B01D-9F4A97CAB1CA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074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08313-1185-4704-9700-99AA94E11DA8}" type="datetime1">
              <a:rPr lang="hu-HU" smtClean="0"/>
              <a:t>2023. 08. 09.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36A6-C826-47DB-AC1B-032AC856E6BF}" type="datetime1">
              <a:rPr lang="hu-HU" smtClean="0"/>
              <a:t>2023. 08. 09.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4A870-EAD6-4A9E-A377-67CDA3F828A4}" type="datetime1">
              <a:rPr lang="hu-HU" smtClean="0"/>
              <a:t>2023. 08. 09.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2514E-D8A6-4C23-A1FC-5916A195A617}" type="datetime1">
              <a:rPr lang="hu-HU" smtClean="0"/>
              <a:t>2023. 08. 09.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CE503-58E0-49FC-A9EF-7D9BAF2386FD}" type="datetime1">
              <a:rPr lang="hu-HU" smtClean="0"/>
              <a:t>2023. 08. 09.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204D2-1E3D-4E5B-B3CD-C1197A288793}" type="datetime1">
              <a:rPr lang="hu-HU" smtClean="0"/>
              <a:t>2023. 08. 09.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C7D3-B11C-4D58-9D73-8872DAEACAFE}" type="datetime1">
              <a:rPr lang="hu-HU" smtClean="0"/>
              <a:t>2023. 08. 09.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DD628-BFA7-473A-9F9C-89B603F0AEF5}" type="datetime1">
              <a:rPr lang="hu-HU" smtClean="0"/>
              <a:t>2023. 08. 09.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AA972-E4D2-4A65-8009-501CD6F7F3E9}" type="datetime1">
              <a:rPr lang="hu-HU" smtClean="0"/>
              <a:t>2023. 08. 09.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CDC-41C7-4118-9DFC-950EFEB407C9}" type="datetime1">
              <a:rPr lang="hu-HU" smtClean="0"/>
              <a:t>2023. 08. 09.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95447-1400-4672-BB00-BA16AF3874FC}" type="datetime1">
              <a:rPr lang="hu-HU" smtClean="0"/>
              <a:t>2023. 08. 09.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BC96A0-2D79-4E5E-9FE2-852DF330CA81}" type="datetime1">
              <a:rPr lang="hu-HU" smtClean="0"/>
              <a:t>2023. 08. 09.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hu-HU"/>
              <a:t>Szociális Gondozási Központ és Konyha Mágocs  Család- és Gyermekjóléti Szolgálat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66D873-AEC4-4DD2-82FD-A5484F97AAF1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A jelzőrendszerről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  <a:p>
            <a:r>
              <a:rPr lang="hu-HU" dirty="0"/>
              <a:t>dr. </a:t>
            </a:r>
            <a:r>
              <a:rPr lang="hu-HU" dirty="0" err="1"/>
              <a:t>Pitzné</a:t>
            </a:r>
            <a:r>
              <a:rPr lang="hu-HU" dirty="0"/>
              <a:t> Makó Erzsébet</a:t>
            </a:r>
          </a:p>
          <a:p>
            <a:r>
              <a:rPr lang="hu-HU" dirty="0"/>
              <a:t>2023.06.26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2627784" y="6356350"/>
            <a:ext cx="3312368" cy="365125"/>
          </a:xfrm>
        </p:spPr>
        <p:txBody>
          <a:bodyPr/>
          <a:lstStyle/>
          <a:p>
            <a:pPr algn="ctr"/>
            <a:r>
              <a:rPr lang="hu-HU" dirty="0"/>
              <a:t>Szociális Gondozási Központ és Konyha Mágocs </a:t>
            </a:r>
          </a:p>
          <a:p>
            <a:pPr algn="ctr"/>
            <a:r>
              <a:rPr lang="hu-HU" dirty="0"/>
              <a:t>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423391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altLang="hu-HU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Család- és gyermekjóléti szolgálat feladatai </a:t>
            </a:r>
            <a:br>
              <a:rPr lang="hu-HU" altLang="hu-HU" sz="3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2400" i="1" dirty="0">
                <a:latin typeface="Arial" panose="020B0604020202020204" pitchFamily="34" charset="0"/>
              </a:rPr>
              <a:t>A gyermekek védelméről és a gyámügyi igazgatásról szóló 1997. évi XXXI. Törvény (továbbiakban Gyvt.) 39.§ (1) alapján 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hu-HU" altLang="hu-HU" b="1" dirty="0"/>
              <a:t>Gyermek nevelésének elősegítése:</a:t>
            </a:r>
          </a:p>
          <a:p>
            <a:pPr lvl="1">
              <a:defRPr/>
            </a:pPr>
            <a:r>
              <a:rPr lang="hu-HU" altLang="hu-HU" dirty="0"/>
              <a:t>támogatásokról való tájékoztatás</a:t>
            </a:r>
          </a:p>
          <a:p>
            <a:pPr lvl="1">
              <a:defRPr/>
            </a:pPr>
            <a:r>
              <a:rPr lang="hu-HU" altLang="hu-HU" dirty="0"/>
              <a:t>információnyújtás, tanácsadás vagy az ahhoz való hozzájutás segítése</a:t>
            </a:r>
          </a:p>
          <a:p>
            <a:pPr lvl="1">
              <a:defRPr/>
            </a:pPr>
            <a:r>
              <a:rPr lang="hu-HU" altLang="hu-HU" dirty="0"/>
              <a:t>várandós anya segítése</a:t>
            </a:r>
          </a:p>
          <a:p>
            <a:pPr lvl="1">
              <a:defRPr/>
            </a:pPr>
            <a:r>
              <a:rPr lang="hu-HU" altLang="hu-HU" dirty="0"/>
              <a:t>szabadidős programok szervezése</a:t>
            </a:r>
          </a:p>
          <a:p>
            <a:pPr lvl="1">
              <a:defRPr/>
            </a:pPr>
            <a:r>
              <a:rPr lang="hu-HU" altLang="hu-HU" dirty="0"/>
              <a:t>hivatalos ügyek intézése</a:t>
            </a:r>
          </a:p>
          <a:p>
            <a:pPr>
              <a:defRPr/>
            </a:pPr>
            <a:r>
              <a:rPr lang="hu-HU" altLang="hu-HU" b="1" dirty="0"/>
              <a:t>Veszélyeztetettség megelőzése:</a:t>
            </a:r>
          </a:p>
          <a:p>
            <a:pPr lvl="1">
              <a:defRPr/>
            </a:pPr>
            <a:r>
              <a:rPr lang="hu-HU" altLang="hu-HU" i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Jelzőrendszer működtetése, együttműködés</a:t>
            </a:r>
            <a:r>
              <a:rPr lang="hu-HU" i="1" u="sng" dirty="0"/>
              <a:t> megszervezése, tevékenységük összehangolása</a:t>
            </a:r>
            <a:endParaRPr lang="hu-HU" altLang="hu-HU" i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defRPr/>
            </a:pPr>
            <a:r>
              <a:rPr lang="hu-HU" altLang="hu-HU" dirty="0"/>
              <a:t>tájékoztatás</a:t>
            </a:r>
          </a:p>
          <a:p>
            <a:pPr lvl="1">
              <a:defRPr/>
            </a:pPr>
            <a:r>
              <a:rPr lang="hu-HU" altLang="hu-HU" dirty="0"/>
              <a:t>okok feltárása, megoldási javaslatok</a:t>
            </a:r>
          </a:p>
          <a:p>
            <a:pPr lvl="1">
              <a:defRPr/>
            </a:pPr>
            <a:r>
              <a:rPr lang="hu-HU" dirty="0"/>
              <a:t> óvodai és iskolai szociális segítő tevékenységet biztosítása</a:t>
            </a:r>
          </a:p>
          <a:p>
            <a:pPr marL="274320" lvl="1" indent="-274320">
              <a:buClr>
                <a:schemeClr val="accent3"/>
              </a:buClr>
              <a:buSzPct val="95000"/>
              <a:defRPr/>
            </a:pPr>
            <a:r>
              <a:rPr lang="hu-HU" altLang="hu-HU" sz="2600" b="1" dirty="0"/>
              <a:t>Veszélyeztetettség megszüntetése:</a:t>
            </a:r>
            <a:endParaRPr lang="hu-HU" altLang="hu-HU" b="1" dirty="0"/>
          </a:p>
          <a:p>
            <a:pPr lvl="1">
              <a:defRPr/>
            </a:pPr>
            <a:r>
              <a:rPr lang="hu-HU" altLang="hu-HU" dirty="0"/>
              <a:t>szociális segítőmunka (családgondozás)</a:t>
            </a:r>
          </a:p>
          <a:p>
            <a:pPr lvl="1">
              <a:defRPr/>
            </a:pPr>
            <a:r>
              <a:rPr lang="hu-HU" altLang="hu-HU" dirty="0"/>
              <a:t>családi konfliktusok megoldásának elősegítése</a:t>
            </a:r>
          </a:p>
          <a:p>
            <a:pPr lvl="1">
              <a:defRPr/>
            </a:pPr>
            <a:r>
              <a:rPr lang="hu-HU" altLang="hu-HU" dirty="0"/>
              <a:t>kezdeményezni más szolgáltatások önkéntes igénybevételét (alapellátás, szociális, egészségügyi, pedagógiai) 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294533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a jelzőrendszer?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r>
              <a:rPr lang="hu-HU" dirty="0"/>
              <a:t>Ágazatok</a:t>
            </a:r>
          </a:p>
          <a:p>
            <a:r>
              <a:rPr lang="hu-HU" dirty="0"/>
              <a:t>Intézmények</a:t>
            </a:r>
          </a:p>
          <a:p>
            <a:r>
              <a:rPr lang="hu-HU" dirty="0"/>
              <a:t>Szakemberek</a:t>
            </a:r>
          </a:p>
          <a:p>
            <a:r>
              <a:rPr lang="hu-HU" dirty="0"/>
              <a:t>Magánemberek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közötti együttműködés.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2497809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Észlelő- és jelzőrendszer célja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Problémák, veszélyeztetettség, krízishelyzet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92061555"/>
              </p:ext>
            </p:extLst>
          </p:nvPr>
        </p:nvGraphicFramePr>
        <p:xfrm>
          <a:off x="467544" y="1988840"/>
          <a:ext cx="7776864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467544" y="4293096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Információ-áramlás               Együttműködés </a:t>
            </a:r>
          </a:p>
        </p:txBody>
      </p:sp>
      <p:sp>
        <p:nvSpPr>
          <p:cNvPr id="10" name="Balra-jobbra nyíl 9"/>
          <p:cNvSpPr/>
          <p:nvPr/>
        </p:nvSpPr>
        <p:spPr>
          <a:xfrm>
            <a:off x="4067944" y="4419093"/>
            <a:ext cx="1296144" cy="43088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467544" y="522920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dirty="0"/>
              <a:t>Cél: problémamegoldás, következmények enyhítése, állapotromlás megelőzése</a:t>
            </a:r>
          </a:p>
        </p:txBody>
      </p:sp>
    </p:spTree>
    <p:extLst>
      <p:ext uri="{BB962C8B-B14F-4D97-AF65-F5344CB8AC3E}">
        <p14:creationId xmlns:p14="http://schemas.microsoft.com/office/powerpoint/2010/main" val="3920152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12744"/>
          </a:xfrm>
        </p:spPr>
        <p:txBody>
          <a:bodyPr>
            <a:normAutofit/>
          </a:bodyPr>
          <a:lstStyle/>
          <a:p>
            <a:r>
              <a:rPr lang="hu-HU" altLang="hu-HU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 jelzőrendszeri hálózat részei </a:t>
            </a:r>
            <a:br>
              <a:rPr lang="hu-HU" altLang="hu-HU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</a:br>
            <a:r>
              <a:rPr lang="hu-HU" altLang="hu-HU" sz="31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Gyvt. 17.§ (1)</a:t>
            </a:r>
            <a:endParaRPr lang="hu-HU" sz="31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17856"/>
          </a:xfrm>
        </p:spPr>
        <p:txBody>
          <a:bodyPr numCol="2">
            <a:normAutofit fontScale="62500" lnSpcReduction="20000"/>
          </a:bodyPr>
          <a:lstStyle/>
          <a:p>
            <a:pPr algn="just"/>
            <a:r>
              <a:rPr lang="hu-HU" sz="2800" b="1" dirty="0">
                <a:latin typeface="Fira Sans"/>
              </a:rPr>
              <a:t>az egészségügyi szolgáltatást nyújtók, így különösen a védőnői szolgálat, a háziorvos, a házi gyermekorvos,</a:t>
            </a:r>
          </a:p>
          <a:p>
            <a:pPr algn="just"/>
            <a:r>
              <a:rPr lang="hu-HU" sz="2800" b="1" dirty="0">
                <a:latin typeface="Fira Sans"/>
              </a:rPr>
              <a:t>a személyes gondoskodást nyújtó szolgáltatók,</a:t>
            </a:r>
          </a:p>
          <a:p>
            <a:pPr algn="just"/>
            <a:r>
              <a:rPr lang="hu-HU" sz="2800" b="1" dirty="0">
                <a:latin typeface="Fira Sans"/>
              </a:rPr>
              <a:t>a köznevelési intézmények és a szakképző intézmények,</a:t>
            </a:r>
          </a:p>
          <a:p>
            <a:pPr algn="just"/>
            <a:r>
              <a:rPr lang="hu-HU" sz="2800" b="1" dirty="0">
                <a:latin typeface="Fira Sans"/>
              </a:rPr>
              <a:t>a rendőrség</a:t>
            </a:r>
            <a:r>
              <a:rPr lang="hu-HU" sz="2800" dirty="0">
                <a:latin typeface="Fira Sans"/>
              </a:rPr>
              <a:t>,</a:t>
            </a:r>
          </a:p>
          <a:p>
            <a:pPr algn="just"/>
            <a:r>
              <a:rPr lang="hu-HU" sz="2800" dirty="0">
                <a:latin typeface="Fira Sans"/>
              </a:rPr>
              <a:t>az ügyészség, a bíróság, </a:t>
            </a:r>
          </a:p>
          <a:p>
            <a:pPr algn="just"/>
            <a:r>
              <a:rPr lang="hu-HU" sz="2800" b="1" dirty="0">
                <a:latin typeface="Fira Sans"/>
              </a:rPr>
              <a:t>a pártfogó felügyelői szolgálat</a:t>
            </a:r>
            <a:r>
              <a:rPr lang="hu-HU" sz="2800" dirty="0">
                <a:latin typeface="Fira Sans"/>
              </a:rPr>
              <a:t>,</a:t>
            </a:r>
          </a:p>
          <a:p>
            <a:pPr algn="just"/>
            <a:r>
              <a:rPr lang="hu-HU" sz="2800" b="1" dirty="0">
                <a:latin typeface="Fira Sans"/>
              </a:rPr>
              <a:t>az áldozatsegítés </a:t>
            </a:r>
            <a:r>
              <a:rPr lang="hu-HU" sz="2800" dirty="0">
                <a:latin typeface="Fira Sans"/>
              </a:rPr>
              <a:t>és a kárenyhítés feladatait ellátó szervezetek,</a:t>
            </a:r>
          </a:p>
          <a:p>
            <a:pPr algn="just"/>
            <a:r>
              <a:rPr lang="hu-HU" sz="2800" dirty="0">
                <a:latin typeface="Fira Sans"/>
              </a:rPr>
              <a:t>a menekülteket befogadó állomás, a menekültek átmeneti szállása,</a:t>
            </a:r>
          </a:p>
          <a:p>
            <a:pPr algn="just"/>
            <a:r>
              <a:rPr lang="hu-HU" sz="2800" b="1" dirty="0">
                <a:latin typeface="Fira Sans"/>
              </a:rPr>
              <a:t>az egyesületek, az alapítványok és az egyházi jogi személyek</a:t>
            </a:r>
            <a:r>
              <a:rPr lang="hu-HU" sz="2800" dirty="0">
                <a:latin typeface="Fira Sans"/>
              </a:rPr>
              <a:t>,</a:t>
            </a:r>
          </a:p>
          <a:p>
            <a:pPr algn="just"/>
            <a:r>
              <a:rPr lang="hu-HU" sz="2800" dirty="0">
                <a:latin typeface="Fira Sans"/>
              </a:rPr>
              <a:t>a foglalkoztatás-felügyeleti hatóság,</a:t>
            </a:r>
          </a:p>
          <a:p>
            <a:pPr algn="just"/>
            <a:r>
              <a:rPr lang="hu-HU" sz="2800" dirty="0">
                <a:latin typeface="Fira Sans"/>
              </a:rPr>
              <a:t>a javítóintézet, </a:t>
            </a:r>
            <a:endParaRPr lang="hu-HU" sz="2800" i="1" dirty="0">
              <a:latin typeface="Fira Sans"/>
            </a:endParaRPr>
          </a:p>
          <a:p>
            <a:pPr algn="just"/>
            <a:r>
              <a:rPr lang="hu-HU" sz="2800" dirty="0">
                <a:latin typeface="Fira Sans"/>
              </a:rPr>
              <a:t>a gyermekjogi képviselő,</a:t>
            </a:r>
          </a:p>
          <a:p>
            <a:pPr algn="just"/>
            <a:r>
              <a:rPr lang="hu-HU" sz="2800" dirty="0">
                <a:latin typeface="Fira Sans"/>
              </a:rPr>
              <a:t>a gyermekvédelmi és gyámügyi feladatkörében eljáró fővárosi és vármegyei kormányhivatal,</a:t>
            </a:r>
          </a:p>
          <a:p>
            <a:pPr algn="just"/>
            <a:r>
              <a:rPr lang="hu-HU" sz="2800" dirty="0">
                <a:latin typeface="Fira Sans"/>
              </a:rPr>
              <a:t>az állam fenntartói feladatainak ellátására a Kormány rendeletében kijelölt szerv,</a:t>
            </a:r>
          </a:p>
          <a:p>
            <a:pPr algn="just"/>
            <a:r>
              <a:rPr lang="hu-HU" sz="2800" b="1" i="1" dirty="0">
                <a:latin typeface="Fira Sans"/>
              </a:rPr>
              <a:t>p)</a:t>
            </a:r>
            <a:r>
              <a:rPr lang="hu-HU" sz="2800" b="1" i="1" baseline="30000" dirty="0">
                <a:latin typeface="Fira Sans"/>
              </a:rPr>
              <a:t> </a:t>
            </a:r>
            <a:r>
              <a:rPr lang="hu-HU" sz="2800" b="1" dirty="0">
                <a:latin typeface="Fira Sans"/>
              </a:rPr>
              <a:t>a települési önkormányzat jegyzője,</a:t>
            </a:r>
          </a:p>
          <a:p>
            <a:pPr algn="just"/>
            <a:r>
              <a:rPr lang="hu-HU" sz="2800" dirty="0">
                <a:latin typeface="Fira Sans"/>
              </a:rPr>
              <a:t>a büntetés-végrehajtási intézet,</a:t>
            </a:r>
          </a:p>
          <a:p>
            <a:pPr algn="just"/>
            <a:r>
              <a:rPr lang="hu-HU" sz="2800" dirty="0">
                <a:latin typeface="Fira Sans"/>
              </a:rPr>
              <a:t>a büntetés-végrehajtási pártfogó felügyelők</a:t>
            </a: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1427913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hu-HU" dirty="0"/>
              <a:t>A Gyvt. egyértelműen tartalmazza a jelzési kötelezettséget!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420888"/>
            <a:ext cx="8229600" cy="34563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u-HU" dirty="0"/>
              <a:t>A felsorolt intézmények és személyek </a:t>
            </a:r>
            <a:r>
              <a:rPr lang="hu-HU" b="1" u="sng" dirty="0"/>
              <a:t>kötelesek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b="1" u="sng" dirty="0"/>
              <a:t>jelzéssel élni </a:t>
            </a:r>
            <a:r>
              <a:rPr lang="hu-HU" dirty="0"/>
              <a:t>a gyermek veszélyeztetettsége esetén a gyermekjóléti szolgáltatást nyújtó szolgáltatónál,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hu-HU" b="1" u="sng" dirty="0"/>
              <a:t>hatósági eljárást kezdeményezni </a:t>
            </a:r>
            <a:r>
              <a:rPr lang="hu-HU" dirty="0"/>
              <a:t>a gyermek bántalmazása, illetve súlyos elhanyagolása vagy egyéb más, súlyos veszélyeztető ok fennállása, továbbá a gyermek önmaga által előidézett súlyos veszélyeztető magatartása esetén.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763904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Nem csak a </a:t>
            </a:r>
            <a:r>
              <a:rPr lang="hu-HU" dirty="0" err="1"/>
              <a:t>Gyvt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r>
              <a:rPr lang="hu-HU" dirty="0" err="1"/>
              <a:t>Eütv</a:t>
            </a:r>
            <a:r>
              <a:rPr lang="hu-HU" dirty="0"/>
              <a:t>. 42.§ (5)</a:t>
            </a:r>
          </a:p>
          <a:p>
            <a:r>
              <a:rPr lang="hu-HU" dirty="0" err="1"/>
              <a:t>Nkt</a:t>
            </a:r>
            <a:r>
              <a:rPr lang="hu-HU" dirty="0"/>
              <a:t>. 42.§ (3)</a:t>
            </a:r>
          </a:p>
          <a:p>
            <a:endParaRPr lang="hu-HU" dirty="0"/>
          </a:p>
          <a:p>
            <a:pPr marL="0" indent="0" algn="just">
              <a:buNone/>
            </a:pPr>
            <a:r>
              <a:rPr lang="hu-HU" dirty="0"/>
              <a:t>Visszautalnak a Gyvt.-ben foglalt kötelezettségre, együttműködésre.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3889574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altLang="hu-HU" sz="5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rendszer alapelvei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hu-HU" altLang="hu-HU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Önrendelkezés </a:t>
            </a:r>
            <a:r>
              <a:rPr lang="hu-HU" altLang="hu-H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(működés, együttműködés, tagok autonómiája)</a:t>
            </a:r>
            <a:endParaRPr lang="hu-HU" altLang="hu-HU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hu-HU" altLang="hu-HU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Részvétel </a:t>
            </a:r>
            <a:r>
              <a:rPr lang="hu-HU" altLang="hu-H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(aktivitás a tervezésben, megvalósításban, értékelésben)</a:t>
            </a:r>
            <a:endParaRPr lang="hu-HU" altLang="hu-HU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hu-HU" altLang="hu-HU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Eredményesség </a:t>
            </a:r>
            <a:r>
              <a:rPr lang="hu-HU" altLang="hu-H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(jogérvényesítés</a:t>
            </a:r>
            <a:r>
              <a:rPr lang="hu-HU" altLang="hu-HU" sz="2800" b="1" dirty="0">
                <a:effectLst>
                  <a:outerShdw blurRad="38100" dist="38100" dir="2700000" algn="tl">
                    <a:srgbClr val="C0C0C0"/>
                  </a:outerShdw>
                </a:effectLst>
                <a:sym typeface="Wingdings" panose="05000000000000000000" pitchFamily="2" charset="2"/>
              </a:rPr>
              <a:t>megoldás)</a:t>
            </a:r>
            <a:endParaRPr lang="hu-HU" altLang="hu-HU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hu-HU" altLang="hu-HU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Legkisebb beavatkozás elve </a:t>
            </a:r>
            <a:r>
              <a:rPr lang="hu-HU" altLang="hu-H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(jelzőrendszeri tag és család autonómiáját legkevésbé sértő beavatkozás)</a:t>
            </a:r>
            <a:endParaRPr lang="hu-HU" altLang="hu-HU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56570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„Kapuőr”- szerep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endParaRPr lang="hu-HU" altLang="hu-HU" sz="24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Arial" panose="020B0604020202020204" pitchFamily="34" charset="0"/>
              </a:rPr>
              <a:t>kulcspozíció!!! 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Arial" panose="020B0604020202020204" pitchFamily="34" charset="0"/>
              </a:rPr>
              <a:t>kettős funkció: támogató és védő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Arial" panose="020B0604020202020204" pitchFamily="34" charset="0"/>
              </a:rPr>
              <a:t>lehetősége van a „probléma” észlelésére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Arial" panose="020B0604020202020204" pitchFamily="34" charset="0"/>
              </a:rPr>
              <a:t>emberekkel való rendszeres találkozás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400" dirty="0">
                <a:latin typeface="Arial" panose="020B0604020202020204" pitchFamily="34" charset="0"/>
              </a:rPr>
              <a:t>mérlegelés után dönt: </a:t>
            </a: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hu-HU" altLang="hu-HU" sz="2400" dirty="0">
                <a:latin typeface="Arial" panose="020B0604020202020204" pitchFamily="34" charset="0"/>
              </a:rPr>
              <a:t>   „Saját házon belül” megoldható vs. Jelzés megtétele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pic>
        <p:nvPicPr>
          <p:cNvPr id="5" name="Picture 10" descr="Image result for kap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908720"/>
            <a:ext cx="18383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071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r>
              <a:rPr lang="hu-HU" altLang="hu-HU" sz="5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A jelzés megtétele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20200"/>
            <a:ext cx="5554960" cy="4245104"/>
          </a:xfrm>
        </p:spPr>
        <p:txBody>
          <a:bodyPr>
            <a:normAutofit fontScale="70000" lnSpcReduction="20000"/>
          </a:bodyPr>
          <a:lstStyle/>
          <a:p>
            <a:r>
              <a:rPr lang="hu-HU" sz="3300" dirty="0"/>
              <a:t>Szóban</a:t>
            </a:r>
          </a:p>
          <a:p>
            <a:r>
              <a:rPr lang="hu-HU" sz="3300" dirty="0"/>
              <a:t>Írásban</a:t>
            </a:r>
          </a:p>
          <a:p>
            <a:r>
              <a:rPr lang="hu-HU" sz="3300" dirty="0"/>
              <a:t>Telefonon</a:t>
            </a:r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3400" b="1" dirty="0"/>
              <a:t>A jelzést írásban mindig pótolni kell! </a:t>
            </a:r>
          </a:p>
          <a:p>
            <a:pPr marL="0" indent="0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sz="2900" dirty="0"/>
              <a:t>A tagok feladata, hogy a probléma észlelése után saját szakmai eszköztárukat kihasználva avatkozzanak be a jelzéssel érintett személy/gyermek érdekeit szem előtt tartva. </a:t>
            </a:r>
          </a:p>
          <a:p>
            <a:pPr marL="0" indent="0" algn="just">
              <a:buNone/>
            </a:pPr>
            <a:r>
              <a:rPr lang="hu-HU" sz="2900" dirty="0"/>
              <a:t>Ha olyan problémát érzékelnek, amely megoldásában nem érzik magukat kompetensnek, jelzéssel élnek a szolgálat felé. (gyanú esetén is) 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97521720"/>
              </p:ext>
            </p:extLst>
          </p:nvPr>
        </p:nvGraphicFramePr>
        <p:xfrm>
          <a:off x="5386264" y="332656"/>
          <a:ext cx="3732584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3725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  <a:defRPr/>
            </a:pPr>
            <a:r>
              <a:rPr lang="hu-HU" altLang="hu-HU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Észlelésérzékenység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hu-HU" altLang="hu-HU" sz="36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marL="0" indent="0">
              <a:spcBef>
                <a:spcPct val="50000"/>
              </a:spcBef>
              <a:buNone/>
              <a:defRPr/>
            </a:pPr>
            <a:r>
              <a:rPr lang="hu-HU" altLang="hu-HU" sz="2400" b="1" i="1" dirty="0">
                <a:latin typeface="Arial" panose="020B0604020202020204" pitchFamily="34" charset="0"/>
              </a:rPr>
              <a:t>    Inaktivitás				Elhamarkodott jelzés</a:t>
            </a:r>
          </a:p>
          <a:p>
            <a:pPr marL="0" indent="0" algn="ctr">
              <a:spcBef>
                <a:spcPct val="50000"/>
              </a:spcBef>
              <a:buNone/>
              <a:defRPr/>
            </a:pPr>
            <a:endParaRPr lang="hu-HU" altLang="hu-HU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hu-HU" altLang="hu-HU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Toleranciaküszöb</a:t>
            </a:r>
            <a:r>
              <a:rPr lang="hu-HU" altLang="hu-HU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sym typeface="Wingdings" panose="05000000000000000000" pitchFamily="2" charset="2"/>
              </a:rPr>
              <a:t>Tagok autonómiája</a:t>
            </a:r>
            <a:endParaRPr lang="hu-HU" altLang="hu-HU" sz="32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hu-HU" altLang="hu-HU" sz="2800" dirty="0">
              <a:latin typeface="Arial" panose="020B0604020202020204" pitchFamily="34" charset="0"/>
            </a:endParaRPr>
          </a:p>
          <a:p>
            <a:pPr marL="0" indent="0" algn="just">
              <a:spcBef>
                <a:spcPct val="50000"/>
              </a:spcBef>
              <a:buNone/>
              <a:defRPr/>
            </a:pPr>
            <a:r>
              <a:rPr lang="hu-HU" altLang="hu-HU" sz="2400" dirty="0">
                <a:latin typeface="Arial" panose="020B0604020202020204" pitchFamily="34" charset="0"/>
              </a:rPr>
              <a:t>A jelzőrendszer tagjai kötelesek a gyermek veszélyeztetettsége esetén jelzéssel élni, vagy súlyos ok esetén hatósági eljárást kezdeményezni.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hu-HU" altLang="hu-HU" sz="2400" b="1" i="1" dirty="0">
              <a:latin typeface="Arial" panose="020B0604020202020204" pitchFamily="34" charset="0"/>
            </a:endParaRP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  <p:cxnSp>
        <p:nvCxnSpPr>
          <p:cNvPr id="6" name="Egyenes összekötő nyíllal 5"/>
          <p:cNvCxnSpPr/>
          <p:nvPr/>
        </p:nvCxnSpPr>
        <p:spPr>
          <a:xfrm>
            <a:off x="1259632" y="1916832"/>
            <a:ext cx="5616624" cy="0"/>
          </a:xfrm>
          <a:prstGeom prst="straightConnector1">
            <a:avLst/>
          </a:prstGeom>
          <a:ln w="38100">
            <a:headEnd type="stealth" w="lg" len="me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455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080120"/>
          </a:xfrm>
        </p:spPr>
        <p:txBody>
          <a:bodyPr>
            <a:noAutofit/>
          </a:bodyPr>
          <a:lstStyle/>
          <a:p>
            <a:pPr algn="ctr"/>
            <a:r>
              <a:rPr lang="hu-HU" sz="8000" dirty="0"/>
              <a:t>Jelzés dilemmái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2086855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Anonimitás vs. Nem én jeleztem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pPr marL="0" indent="0" algn="just">
              <a:buNone/>
            </a:pPr>
            <a:r>
              <a:rPr lang="hu-HU" dirty="0"/>
              <a:t>A gyermekjóléti szolgáltatást nyújtó szolgáltató és a gyámhatóság a gyermek bántalmazása, elhanyagolása miatt jelzést vagy kezdeményezést tevő intézmény, személy adatait erre irányuló külön kérelem hiányában is zártan kezeli. (Gyvt. 17.§ (2a))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146118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hu-HU" dirty="0"/>
              <a:t>Ugyanakkor…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Arial" panose="020B0604020202020204" pitchFamily="34" charset="0"/>
              </a:rPr>
              <a:t>Az adatok zárt kezelése nem érinti a szakemberek együttműködési kötelezettségét, a tényállás megfelelő tisztázását!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Arial" panose="020B0604020202020204" pitchFamily="34" charset="0"/>
              </a:rPr>
              <a:t>A gyermekekkel foglalkozó szakember küldetése a gyermek, és jogainak védelme. 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Arial" panose="020B0604020202020204" pitchFamily="34" charset="0"/>
              </a:rPr>
              <a:t>A saját eszközrendszer nem kihasználását teszi lehetővé. </a:t>
            </a:r>
            <a:r>
              <a:rPr lang="hu-HU" altLang="hu-HU" sz="2800" dirty="0">
                <a:latin typeface="Arial" panose="020B0604020202020204" pitchFamily="34" charset="0"/>
                <a:sym typeface="Wingdings" panose="05000000000000000000" pitchFamily="2" charset="2"/>
              </a:rPr>
              <a:t> Ne beszélj róla, csak küldd el az illetékesnek!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Arial" panose="020B0604020202020204" pitchFamily="34" charset="0"/>
                <a:sym typeface="Wingdings" panose="05000000000000000000" pitchFamily="2" charset="2"/>
              </a:rPr>
              <a:t>A „titok” erősíti az erőszak és bántalmazás ismétlődését.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Arial" panose="020B0604020202020204" pitchFamily="34" charset="0"/>
                <a:sym typeface="Wingdings" panose="05000000000000000000" pitchFamily="2" charset="2"/>
              </a:rPr>
              <a:t>A „gyámügyes” vonalat erősíti, nem a segítőt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hu-HU" sz="2800" dirty="0">
                <a:latin typeface="Arial" panose="020B0604020202020204" pitchFamily="34" charset="0"/>
                <a:sym typeface="Wingdings" panose="05000000000000000000" pitchFamily="2" charset="2"/>
              </a:rPr>
              <a:t>Névtelenség vs. Kis település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399122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u-HU" sz="6600" dirty="0"/>
              <a:t>Köszönöm a figyelmet!</a:t>
            </a: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/>
              <a:t>Szociális Gondozási Központ és Konyha Mágocs  Család- és Gyermekjóléti Szolgálat</a:t>
            </a:r>
          </a:p>
        </p:txBody>
      </p:sp>
    </p:spTree>
    <p:extLst>
      <p:ext uri="{BB962C8B-B14F-4D97-AF65-F5344CB8AC3E}">
        <p14:creationId xmlns:p14="http://schemas.microsoft.com/office/powerpoint/2010/main" val="331571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293</TotalTime>
  <Words>963</Words>
  <Application>Microsoft Office PowerPoint</Application>
  <PresentationFormat>Diavetítés a képernyőre (4:3 oldalarány)</PresentationFormat>
  <Paragraphs>132</Paragraphs>
  <Slides>15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Fira Sans</vt:lpstr>
      <vt:lpstr>Wingdings 2</vt:lpstr>
      <vt:lpstr>Áramlás</vt:lpstr>
      <vt:lpstr>A jelzőrendszerről</vt:lpstr>
      <vt:lpstr>Család- és gyermekjóléti szolgálat feladatai  A gyermekek védelméről és a gyámügyi igazgatásról szóló 1997. évi XXXI. Törvény (továbbiakban Gyvt.) 39.§ (1) alapján </vt:lpstr>
      <vt:lpstr>Mi a jelzőrendszer?</vt:lpstr>
      <vt:lpstr>Észlelő- és jelzőrendszer célja</vt:lpstr>
      <vt:lpstr>A jelzőrendszeri hálózat részei  Gyvt. 17.§ (1)</vt:lpstr>
      <vt:lpstr>A Gyvt. egyértelműen tartalmazza a jelzési kötelezettséget! </vt:lpstr>
      <vt:lpstr>Nem csak a Gyvt…</vt:lpstr>
      <vt:lpstr>A rendszer alapelvei </vt:lpstr>
      <vt:lpstr>„Kapuőr”- szerep</vt:lpstr>
      <vt:lpstr>A jelzés megtétele</vt:lpstr>
      <vt:lpstr>PowerPoint-bemutató</vt:lpstr>
      <vt:lpstr>Jelzés dilemmái</vt:lpstr>
      <vt:lpstr>Anonimitás vs. Nem én jeleztem</vt:lpstr>
      <vt:lpstr>Ugyanakkor…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Windows-felhasználó</dc:creator>
  <cp:lastModifiedBy>Gabriella</cp:lastModifiedBy>
  <cp:revision>18</cp:revision>
  <dcterms:created xsi:type="dcterms:W3CDTF">2023-06-25T14:35:06Z</dcterms:created>
  <dcterms:modified xsi:type="dcterms:W3CDTF">2023-08-09T09:40:04Z</dcterms:modified>
</cp:coreProperties>
</file>