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40" r:id="rId2"/>
    <p:sldMasterId id="2147483866" r:id="rId3"/>
    <p:sldMasterId id="2147486634" r:id="rId4"/>
  </p:sldMasterIdLst>
  <p:notesMasterIdLst>
    <p:notesMasterId r:id="rId43"/>
  </p:notesMasterIdLst>
  <p:sldIdLst>
    <p:sldId id="516" r:id="rId5"/>
    <p:sldId id="620" r:id="rId6"/>
    <p:sldId id="685" r:id="rId7"/>
    <p:sldId id="691" r:id="rId8"/>
    <p:sldId id="693" r:id="rId9"/>
    <p:sldId id="694" r:id="rId10"/>
    <p:sldId id="698" r:id="rId11"/>
    <p:sldId id="695" r:id="rId12"/>
    <p:sldId id="715" r:id="rId13"/>
    <p:sldId id="642" r:id="rId14"/>
    <p:sldId id="273" r:id="rId15"/>
    <p:sldId id="270" r:id="rId16"/>
    <p:sldId id="703" r:id="rId17"/>
    <p:sldId id="626" r:id="rId18"/>
    <p:sldId id="711" r:id="rId19"/>
    <p:sldId id="673" r:id="rId20"/>
    <p:sldId id="674" r:id="rId21"/>
    <p:sldId id="702" r:id="rId22"/>
    <p:sldId id="682" r:id="rId23"/>
    <p:sldId id="704" r:id="rId24"/>
    <p:sldId id="415" r:id="rId25"/>
    <p:sldId id="713" r:id="rId26"/>
    <p:sldId id="714" r:id="rId27"/>
    <p:sldId id="709" r:id="rId28"/>
    <p:sldId id="605" r:id="rId29"/>
    <p:sldId id="542" r:id="rId30"/>
    <p:sldId id="539" r:id="rId31"/>
    <p:sldId id="640" r:id="rId32"/>
    <p:sldId id="623" r:id="rId33"/>
    <p:sldId id="652" r:id="rId34"/>
    <p:sldId id="712" r:id="rId35"/>
    <p:sldId id="707" r:id="rId36"/>
    <p:sldId id="708" r:id="rId37"/>
    <p:sldId id="638" r:id="rId38"/>
    <p:sldId id="639" r:id="rId39"/>
    <p:sldId id="601" r:id="rId40"/>
    <p:sldId id="676" r:id="rId41"/>
    <p:sldId id="464" r:id="rId4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2" autoAdjust="0"/>
    <p:restoredTop sz="87567" autoAdjust="0"/>
  </p:normalViewPr>
  <p:slideViewPr>
    <p:cSldViewPr>
      <p:cViewPr varScale="1">
        <p:scale>
          <a:sx n="100" d="100"/>
          <a:sy n="100" d="100"/>
        </p:scale>
        <p:origin x="19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4BFEC8-E904-475E-88F7-530E58105CF1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/>
              <a:t>Mintaszöveg szerkesztése</a:t>
            </a:r>
          </a:p>
          <a:p>
            <a:pPr lvl="1"/>
            <a:r>
              <a:rPr lang="hu-HU" noProof="0"/>
              <a:t>Második szint</a:t>
            </a:r>
          </a:p>
          <a:p>
            <a:pPr lvl="2"/>
            <a:r>
              <a:rPr lang="hu-HU" noProof="0"/>
              <a:t>Harmadik szint</a:t>
            </a:r>
          </a:p>
          <a:p>
            <a:pPr lvl="3"/>
            <a:r>
              <a:rPr lang="hu-HU" noProof="0"/>
              <a:t>Negyedik szint</a:t>
            </a:r>
          </a:p>
          <a:p>
            <a:pPr lvl="4"/>
            <a:r>
              <a:rPr lang="hu-HU" noProof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E9D76D-A6AB-4EA8-89DA-43D590913D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CEF35A-DA7F-4843-9584-4770432028D3}" type="slidenum">
              <a:rPr lang="hu-HU" altLang="hu-HU" smtClean="0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hu-HU" altLang="hu-HU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hu-HU" alt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69481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0693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1794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5642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468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Röviden kéne beszélni a fejlesztésekről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0DB051-E6B8-41AE-B08F-B376FCB61B39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769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Az Okos Térség Komplex fejlesztési program részletes leírását tartalmazó dokumentumot közreadtuk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0DB051-E6B8-41AE-B08F-B376FCB61B39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184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0E9D76D-A6AB-4EA8-89DA-43D590913DD7}" type="slidenum">
              <a:rPr lang="hu-HU" smtClean="0"/>
              <a:pPr>
                <a:defRPr/>
              </a:pPr>
              <a:t>37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6960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684213"/>
            <a:ext cx="4575175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5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>
              <a:latin typeface="Arial" charset="0"/>
              <a:cs typeface="Arial" charset="0"/>
            </a:endParaRPr>
          </a:p>
        </p:txBody>
      </p:sp>
      <p:sp>
        <p:nvSpPr>
          <p:cNvPr id="166916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8EEFF9-1F71-47B9-ABD6-8DBF6C2223E0}" type="slidenum">
              <a:rPr lang="hu-HU" altLang="hu-HU" smtClean="0">
                <a:solidFill>
                  <a:srgbClr val="000000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hu-HU" altLang="hu-HU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DEF83-0569-423A-A4CF-84A18EDA15EC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5C1A0-A425-4FD0-98FA-A9FF35D4A02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1447C-AD0A-4923-9407-A30326238794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C0BE9-7AFD-40AB-9B10-95B0D4B7571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B8873-A878-4922-9309-7444C8634C81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CBAA1-4A52-40AA-9C5B-0D23D482B37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0786-6114-4A9D-8AC0-074E89097C89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6C8A4-FC08-4324-9696-3A1C282DBCC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219DA-37D8-4FA0-9AAF-962662359037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197D9-199B-4BC4-BF74-4408B9F9BC7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587E9-8E29-4F3C-9763-FB596767D388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81BF7-F45E-4408-8B26-324BED86F4F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F6B4F-52E2-42B7-A8B3-50A92505D16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696B-74A5-458A-B017-65B575C344A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3F2AD-3DBE-4AF9-BE2F-DCCDCBA50328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BDCAC-A728-4E06-84B6-B373647C96E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8C3B3-A4FB-4EF0-A35B-CA9A5E5D66E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3F736-F6FC-4C18-8BB0-C40C3ADDEAF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34AFA-6FC2-41C6-BF3C-EEA7FEB6B531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DB370-8063-4969-AD52-9244A53E85B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83C65-5D84-44AA-8255-C1153688373E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3A634-6A4F-4057-8D89-6E65365E631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9"/>
          <p:cNvSpPr/>
          <p:nvPr userDrawn="1"/>
        </p:nvSpPr>
        <p:spPr>
          <a:xfrm>
            <a:off x="0" y="0"/>
            <a:ext cx="9144000" cy="4994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b="1" dirty="0">
              <a:solidFill>
                <a:srgbClr val="5E9C19"/>
              </a:solidFill>
            </a:endParaRPr>
          </a:p>
        </p:txBody>
      </p:sp>
      <p:sp>
        <p:nvSpPr>
          <p:cNvPr id="16" name="Shape 10"/>
          <p:cNvSpPr/>
          <p:nvPr userDrawn="1"/>
        </p:nvSpPr>
        <p:spPr>
          <a:xfrm flipV="1">
            <a:off x="396464" y="6117299"/>
            <a:ext cx="8352000" cy="60959"/>
          </a:xfrm>
          <a:prstGeom prst="rect">
            <a:avLst/>
          </a:prstGeom>
          <a:solidFill>
            <a:srgbClr val="006DB6"/>
          </a:solidFill>
          <a:ln>
            <a:solidFill>
              <a:srgbClr val="006DB6"/>
            </a:solidFill>
          </a:ln>
        </p:spPr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17" name="Title 8"/>
          <p:cNvSpPr>
            <a:spLocks noGrp="1"/>
          </p:cNvSpPr>
          <p:nvPr>
            <p:ph type="title"/>
          </p:nvPr>
        </p:nvSpPr>
        <p:spPr>
          <a:xfrm>
            <a:off x="457200" y="2180861"/>
            <a:ext cx="8229600" cy="1143000"/>
          </a:xfrm>
        </p:spPr>
        <p:txBody>
          <a:bodyPr/>
          <a:lstStyle>
            <a:lvl1pPr algn="ctr">
              <a:defRPr b="1">
                <a:solidFill>
                  <a:srgbClr val="003C6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nl-NL" dirty="0"/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3784616" y="6309320"/>
            <a:ext cx="1574771" cy="383947"/>
            <a:chOff x="2627784" y="4456630"/>
            <a:chExt cx="3581591" cy="648000"/>
          </a:xfrm>
        </p:grpSpPr>
        <p:pic>
          <p:nvPicPr>
            <p:cNvPr id="20" name="Picture 19" descr="F:\ADMINISTRATION &amp; SUPPORT SERVICES\6. Forms and Templates\Logos\LOGO ECORYS\ECORYS_Logo_Transparant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592558"/>
              <a:ext cx="909087" cy="413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origine_logotype_1000px_eng (002)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3974" y="4466863"/>
              <a:ext cx="1249034" cy="627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3" descr="logo_RED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85"/>
            <a:stretch>
              <a:fillRect/>
            </a:stretch>
          </p:blipFill>
          <p:spPr bwMode="auto">
            <a:xfrm>
              <a:off x="5580112" y="4456630"/>
              <a:ext cx="629263" cy="6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623902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  <p15:guide id="3" pos="249">
          <p15:clr>
            <a:srgbClr val="FBAE40"/>
          </p15:clr>
        </p15:guide>
        <p15:guide id="4" pos="551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622" cy="849313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006DB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nl-NL" dirty="0"/>
          </a:p>
        </p:txBody>
      </p:sp>
      <p:sp>
        <p:nvSpPr>
          <p:cNvPr id="11" name="Shape 10"/>
          <p:cNvSpPr/>
          <p:nvPr userDrawn="1"/>
        </p:nvSpPr>
        <p:spPr>
          <a:xfrm flipV="1">
            <a:off x="301312" y="6117299"/>
            <a:ext cx="8532000" cy="60959"/>
          </a:xfrm>
          <a:prstGeom prst="rect">
            <a:avLst/>
          </a:prstGeom>
          <a:solidFill>
            <a:srgbClr val="006DB6"/>
          </a:solidFill>
          <a:ln>
            <a:solidFill>
              <a:srgbClr val="006DB6"/>
            </a:solidFill>
          </a:ln>
        </p:spPr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srgbClr val="FFFFFF"/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3789318" y="6309320"/>
            <a:ext cx="1574771" cy="383947"/>
            <a:chOff x="2627784" y="4456630"/>
            <a:chExt cx="3581591" cy="648000"/>
          </a:xfrm>
        </p:grpSpPr>
        <p:pic>
          <p:nvPicPr>
            <p:cNvPr id="13" name="Picture 12" descr="F:\ADMINISTRATION &amp; SUPPORT SERVICES\6. Forms and Templates\Logos\LOGO ECORYS\ECORYS_Logo_Transparant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592558"/>
              <a:ext cx="909087" cy="413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origine_logotype_1000px_eng (002)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3974" y="4466863"/>
              <a:ext cx="1249034" cy="627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" descr="logo_RED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85"/>
            <a:stretch>
              <a:fillRect/>
            </a:stretch>
          </p:blipFill>
          <p:spPr bwMode="auto">
            <a:xfrm>
              <a:off x="5580112" y="4456630"/>
              <a:ext cx="629263" cy="6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890B0D6-4473-4088-A93E-C4CCABE98D73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01312" y="1629239"/>
            <a:ext cx="8532000" cy="4350935"/>
          </a:xfrm>
        </p:spPr>
        <p:txBody>
          <a:bodyPr vert="horz" lIns="91440" tIns="45720" rIns="91440" bIns="45720" rtlCol="0">
            <a:noAutofit/>
          </a:bodyPr>
          <a:lstStyle>
            <a:lvl1pPr marL="0" indent="180975">
              <a:buClr>
                <a:srgbClr val="CEE102"/>
              </a:buClr>
              <a:defRPr lang="nl-NL" sz="2000" dirty="0">
                <a:solidFill>
                  <a:srgbClr val="006DB6"/>
                </a:solidFill>
              </a:defRPr>
            </a:lvl1pPr>
          </a:lstStyle>
          <a:p>
            <a:pPr marL="0" lvl="0" indent="0"/>
            <a:r>
              <a:rPr lang="en-US" dirty="0"/>
              <a:t> Click to edit Master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204793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  <p15:guide id="3" pos="204">
          <p15:clr>
            <a:srgbClr val="FBAE40"/>
          </p15:clr>
        </p15:guide>
        <p15:guide id="4" pos="5556">
          <p15:clr>
            <a:srgbClr val="FBAE40"/>
          </p15:clr>
        </p15:guide>
        <p15:guide id="5" orient="horz" pos="53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301" y="274637"/>
            <a:ext cx="8053499" cy="1143000"/>
          </a:xfrm>
        </p:spPr>
        <p:txBody>
          <a:bodyPr/>
          <a:lstStyle>
            <a:lvl1pPr algn="l">
              <a:defRPr b="1">
                <a:solidFill>
                  <a:srgbClr val="006DB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A96CE-3327-471D-ACB1-B46A98D3A025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hape 25"/>
          <p:cNvSpPr/>
          <p:nvPr userDrawn="1"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DB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7" name="Shape 50"/>
          <p:cNvSpPr/>
          <p:nvPr userDrawn="1"/>
        </p:nvSpPr>
        <p:spPr>
          <a:xfrm>
            <a:off x="579000" y="415967"/>
            <a:ext cx="54300" cy="900799"/>
          </a:xfrm>
          <a:prstGeom prst="rect">
            <a:avLst/>
          </a:prstGeom>
          <a:solidFill>
            <a:srgbClr val="006DB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srgbClr val="FFFFFF"/>
              </a:solidFill>
            </a:endParaRPr>
          </a:p>
        </p:txBody>
      </p:sp>
      <p:sp>
        <p:nvSpPr>
          <p:cNvPr id="8" name="Content Placeholder 9"/>
          <p:cNvSpPr>
            <a:spLocks noGrp="1"/>
          </p:cNvSpPr>
          <p:nvPr>
            <p:ph sz="quarter" idx="11" hasCustomPrompt="1"/>
          </p:nvPr>
        </p:nvSpPr>
        <p:spPr>
          <a:xfrm>
            <a:off x="611960" y="1988840"/>
            <a:ext cx="3600000" cy="3840427"/>
          </a:xfrm>
        </p:spPr>
        <p:txBody>
          <a:bodyPr vert="horz" lIns="91440" tIns="45720" rIns="91440" bIns="45720" rtlCol="0">
            <a:noAutofit/>
          </a:bodyPr>
          <a:lstStyle>
            <a:lvl1pPr marL="0" indent="180975">
              <a:buClr>
                <a:srgbClr val="CEE102"/>
              </a:buClr>
              <a:defRPr lang="nl-NL" sz="2000" dirty="0">
                <a:solidFill>
                  <a:srgbClr val="006DB6"/>
                </a:solidFill>
              </a:defRPr>
            </a:lvl1pPr>
          </a:lstStyle>
          <a:p>
            <a:pPr marL="0" lvl="0" indent="0"/>
            <a:r>
              <a:rPr lang="en-US" dirty="0"/>
              <a:t> Click to edit Master</a:t>
            </a:r>
            <a:endParaRPr lang="nl-NL" dirty="0"/>
          </a:p>
        </p:txBody>
      </p:sp>
      <p:sp>
        <p:nvSpPr>
          <p:cNvPr id="9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5075688" y="1988840"/>
            <a:ext cx="3600000" cy="3840427"/>
          </a:xfrm>
        </p:spPr>
        <p:txBody>
          <a:bodyPr vert="horz" lIns="91440" tIns="45720" rIns="91440" bIns="45720" rtlCol="0">
            <a:noAutofit/>
          </a:bodyPr>
          <a:lstStyle>
            <a:lvl1pPr marL="0" indent="180975">
              <a:buClr>
                <a:srgbClr val="CEE102"/>
              </a:buClr>
              <a:buNone/>
              <a:defRPr lang="nl-NL" sz="2000" dirty="0">
                <a:solidFill>
                  <a:srgbClr val="006DB6"/>
                </a:solidFill>
              </a:defRPr>
            </a:lvl1pPr>
          </a:lstStyle>
          <a:p>
            <a:pPr marL="0" lvl="0" indent="0"/>
            <a:r>
              <a:rPr lang="en-US" dirty="0"/>
              <a:t> Click to edit Master</a:t>
            </a:r>
            <a:endParaRPr lang="nl-NL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3280558" y="6213309"/>
            <a:ext cx="2582884" cy="576395"/>
            <a:chOff x="2627784" y="4456630"/>
            <a:chExt cx="3581591" cy="648000"/>
          </a:xfrm>
        </p:grpSpPr>
        <p:pic>
          <p:nvPicPr>
            <p:cNvPr id="12" name="Picture 11" descr="F:\ADMINISTRATION &amp; SUPPORT SERVICES\6. Forms and Templates\Logos\LOGO ECORYS\ECORYS_Logo_Transparant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592558"/>
              <a:ext cx="909087" cy="413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origine_logotype_1000px_eng (002)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1832" y="4466863"/>
              <a:ext cx="1249034" cy="627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" descr="logo_RED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85"/>
            <a:stretch>
              <a:fillRect/>
            </a:stretch>
          </p:blipFill>
          <p:spPr bwMode="auto">
            <a:xfrm>
              <a:off x="5580112" y="4456630"/>
              <a:ext cx="629263" cy="6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2325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9" y="274637"/>
            <a:ext cx="8353425" cy="849600"/>
          </a:xfrm>
          <a:solidFill>
            <a:srgbClr val="006DB6"/>
          </a:solidFill>
        </p:spPr>
        <p:txBody>
          <a:bodyPr>
            <a:normAutofit/>
          </a:bodyPr>
          <a:lstStyle>
            <a:lvl1pPr algn="r">
              <a:defRPr sz="35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A96CE-3327-471D-ACB1-B46A98D3A025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hape 25"/>
          <p:cNvSpPr/>
          <p:nvPr userDrawn="1"/>
        </p:nvSpPr>
        <p:spPr>
          <a:xfrm>
            <a:off x="0" y="1"/>
            <a:ext cx="54300" cy="6857999"/>
          </a:xfrm>
          <a:prstGeom prst="rect">
            <a:avLst/>
          </a:prstGeom>
          <a:solidFill>
            <a:srgbClr val="006DB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8" name="Content Placeholder 9"/>
          <p:cNvSpPr>
            <a:spLocks noGrp="1"/>
          </p:cNvSpPr>
          <p:nvPr>
            <p:ph sz="quarter" idx="11"/>
          </p:nvPr>
        </p:nvSpPr>
        <p:spPr>
          <a:xfrm>
            <a:off x="611960" y="1988840"/>
            <a:ext cx="3600000" cy="3840427"/>
          </a:xfrm>
        </p:spPr>
        <p:txBody>
          <a:bodyPr vert="horz" lIns="91440" tIns="45720" rIns="91440" bIns="45720" rtlCol="0">
            <a:noAutofit/>
          </a:bodyPr>
          <a:lstStyle>
            <a:lvl1pPr marL="0" indent="180975">
              <a:buClr>
                <a:srgbClr val="CEE102"/>
              </a:buClr>
              <a:buNone/>
              <a:defRPr lang="nl-NL" sz="2000" dirty="0">
                <a:solidFill>
                  <a:srgbClr val="006DB6"/>
                </a:solidFill>
              </a:defRPr>
            </a:lvl1pPr>
          </a:lstStyle>
          <a:p>
            <a:pPr marL="0" lvl="0" indent="0"/>
            <a:r>
              <a:rPr lang="en-US" dirty="0"/>
              <a:t>Click to edit Master</a:t>
            </a:r>
            <a:endParaRPr lang="nl-NL" dirty="0"/>
          </a:p>
        </p:txBody>
      </p:sp>
      <p:sp>
        <p:nvSpPr>
          <p:cNvPr id="9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5075688" y="1988840"/>
            <a:ext cx="3600000" cy="3840427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nl-NL" sz="2000" dirty="0">
                <a:solidFill>
                  <a:srgbClr val="006DB6"/>
                </a:solidFill>
              </a:defRPr>
            </a:lvl1pPr>
          </a:lstStyle>
          <a:p>
            <a:pPr marL="0" lvl="0" indent="0">
              <a:buClr>
                <a:srgbClr val="CEE102"/>
              </a:buClr>
            </a:pPr>
            <a:r>
              <a:rPr lang="en-US" dirty="0"/>
              <a:t> Click to edit Master</a:t>
            </a:r>
            <a:endParaRPr lang="nl-NL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3280558" y="6213309"/>
            <a:ext cx="2582884" cy="576395"/>
            <a:chOff x="2627784" y="4456630"/>
            <a:chExt cx="3581591" cy="648000"/>
          </a:xfrm>
        </p:grpSpPr>
        <p:pic>
          <p:nvPicPr>
            <p:cNvPr id="11" name="Picture 10" descr="F:\ADMINISTRATION &amp; SUPPORT SERVICES\6. Forms and Templates\Logos\LOGO ECORYS\ECORYS_Logo_Transparant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592558"/>
              <a:ext cx="909087" cy="413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origine_logotype_1000px_eng (002)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1832" y="4466863"/>
              <a:ext cx="1249034" cy="627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 descr="logo_RED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85"/>
            <a:stretch>
              <a:fillRect/>
            </a:stretch>
          </p:blipFill>
          <p:spPr bwMode="auto">
            <a:xfrm>
              <a:off x="5580112" y="4456630"/>
              <a:ext cx="629263" cy="6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3862927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  <p15:guide id="3" pos="5511">
          <p15:clr>
            <a:srgbClr val="FBAE40"/>
          </p15:clr>
        </p15:guide>
        <p15:guide id="4" pos="249">
          <p15:clr>
            <a:srgbClr val="FBAE40"/>
          </p15:clr>
        </p15:guide>
        <p15:guide id="5" orient="horz" pos="53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6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50B40-FF8D-48E1-8154-A79DA738BAE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B2B81-3A81-4661-96F2-BFE2292B970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5" y="275054"/>
            <a:ext cx="7059127" cy="1142747"/>
          </a:xfrm>
        </p:spPr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200000"/>
              <a:buFontTx/>
              <a:buBlip>
                <a:blip r:embed="rId2"/>
              </a:buBlip>
              <a:defRPr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E1A19-06EF-4A1A-97DD-43EF3BDFCD22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159A6-9D58-4BB7-817A-78AFDCC647D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2200" b="1" cap="all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20"/>
            <a:ext cx="7772400" cy="1500187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68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2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0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5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D1D02-606F-43A8-A56D-73625003212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08450-3790-4F69-A757-FC7D1C8E014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5" y="275054"/>
            <a:ext cx="7059127" cy="1142747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8" name="Tartalom helye 2"/>
          <p:cNvSpPr>
            <a:spLocks noGrp="1"/>
          </p:cNvSpPr>
          <p:nvPr>
            <p:ph sz="half" idx="13"/>
          </p:nvPr>
        </p:nvSpPr>
        <p:spPr>
          <a:xfrm>
            <a:off x="4636008" y="1591257"/>
            <a:ext cx="4038600" cy="452596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23060-2669-4F7C-8991-D8418F8E3D61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5B9D-5D3B-48A3-84FA-7E9EBD4409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5" y="275054"/>
            <a:ext cx="7059127" cy="1142747"/>
          </a:xfrm>
        </p:spPr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6815" indent="0">
              <a:buNone/>
              <a:defRPr sz="2000" b="1"/>
            </a:lvl2pPr>
            <a:lvl3pPr marL="913629" indent="0">
              <a:buNone/>
              <a:defRPr sz="1800" b="1"/>
            </a:lvl3pPr>
            <a:lvl4pPr marL="1370445" indent="0">
              <a:buNone/>
              <a:defRPr sz="1600" b="1"/>
            </a:lvl4pPr>
            <a:lvl5pPr marL="1827253" indent="0">
              <a:buNone/>
              <a:defRPr sz="1600" b="1"/>
            </a:lvl5pPr>
            <a:lvl6pPr marL="2284069" indent="0">
              <a:buNone/>
              <a:defRPr sz="1600" b="1"/>
            </a:lvl6pPr>
            <a:lvl7pPr marL="2740886" indent="0">
              <a:buNone/>
              <a:defRPr sz="1600" b="1"/>
            </a:lvl7pPr>
            <a:lvl8pPr marL="3197700" indent="0">
              <a:buNone/>
              <a:defRPr sz="1600" b="1"/>
            </a:lvl8pPr>
            <a:lvl9pPr marL="3654513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10" name="Szöveg helye 2"/>
          <p:cNvSpPr>
            <a:spLocks noGrp="1"/>
          </p:cNvSpPr>
          <p:nvPr>
            <p:ph type="body" idx="13"/>
          </p:nvPr>
        </p:nvSpPr>
        <p:spPr>
          <a:xfrm>
            <a:off x="4628267" y="1526163"/>
            <a:ext cx="4040188" cy="639762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6815" indent="0">
              <a:buNone/>
              <a:defRPr sz="2000" b="1"/>
            </a:lvl2pPr>
            <a:lvl3pPr marL="913629" indent="0">
              <a:buNone/>
              <a:defRPr sz="1800" b="1"/>
            </a:lvl3pPr>
            <a:lvl4pPr marL="1370445" indent="0">
              <a:buNone/>
              <a:defRPr sz="1600" b="1"/>
            </a:lvl4pPr>
            <a:lvl5pPr marL="1827253" indent="0">
              <a:buNone/>
              <a:defRPr sz="1600" b="1"/>
            </a:lvl5pPr>
            <a:lvl6pPr marL="2284069" indent="0">
              <a:buNone/>
              <a:defRPr sz="1600" b="1"/>
            </a:lvl6pPr>
            <a:lvl7pPr marL="2740886" indent="0">
              <a:buNone/>
              <a:defRPr sz="1600" b="1"/>
            </a:lvl7pPr>
            <a:lvl8pPr marL="3197700" indent="0">
              <a:buNone/>
              <a:defRPr sz="1600" b="1"/>
            </a:lvl8pPr>
            <a:lvl9pPr marL="3654513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1" name="Tartalom helye 3"/>
          <p:cNvSpPr>
            <a:spLocks noGrp="1"/>
          </p:cNvSpPr>
          <p:nvPr>
            <p:ph sz="half" idx="14"/>
          </p:nvPr>
        </p:nvSpPr>
        <p:spPr>
          <a:xfrm>
            <a:off x="4628267" y="2165925"/>
            <a:ext cx="4040188" cy="3951288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7026-BE1A-4F74-ADDC-E4C3DC70F43C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CA75E-4E92-45C9-9947-FE5D5FA3107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4"/>
            <a:ext cx="7123134" cy="1142747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9F635-9AE5-4407-97C5-390DC42FFBE5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D6703-1DFB-4024-A32D-7F559D5B6ED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81D32-E2E3-4B0F-90FD-9781CEA7089D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23BD3-4B59-4C21-8D49-E442C18A715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7"/>
            <a:ext cx="5111750" cy="585311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4" y="1435107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456815" indent="0">
              <a:buNone/>
              <a:defRPr sz="1200"/>
            </a:lvl2pPr>
            <a:lvl3pPr marL="913629" indent="0">
              <a:buNone/>
              <a:defRPr sz="1000"/>
            </a:lvl3pPr>
            <a:lvl4pPr marL="1370445" indent="0">
              <a:buNone/>
              <a:defRPr sz="900"/>
            </a:lvl4pPr>
            <a:lvl5pPr marL="1827253" indent="0">
              <a:buNone/>
              <a:defRPr sz="900"/>
            </a:lvl5pPr>
            <a:lvl6pPr marL="2284069" indent="0">
              <a:buNone/>
              <a:defRPr sz="900"/>
            </a:lvl6pPr>
            <a:lvl7pPr marL="2740886" indent="0">
              <a:buNone/>
              <a:defRPr sz="900"/>
            </a:lvl7pPr>
            <a:lvl8pPr marL="3197700" indent="0">
              <a:buNone/>
              <a:defRPr sz="900"/>
            </a:lvl8pPr>
            <a:lvl9pPr marL="3654513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3570-AD12-4849-8A6A-F30530DAB06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FBB63-0147-4C9D-BE18-186C0FB5F8D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15" indent="0">
              <a:buNone/>
              <a:defRPr sz="2800"/>
            </a:lvl2pPr>
            <a:lvl3pPr marL="913629" indent="0">
              <a:buNone/>
              <a:defRPr sz="2400"/>
            </a:lvl3pPr>
            <a:lvl4pPr marL="1370445" indent="0">
              <a:buNone/>
              <a:defRPr sz="2000"/>
            </a:lvl4pPr>
            <a:lvl5pPr marL="1827253" indent="0">
              <a:buNone/>
              <a:defRPr sz="2000"/>
            </a:lvl5pPr>
            <a:lvl6pPr marL="2284069" indent="0">
              <a:buNone/>
              <a:defRPr sz="2000"/>
            </a:lvl6pPr>
            <a:lvl7pPr marL="2740886" indent="0">
              <a:buNone/>
              <a:defRPr sz="2000"/>
            </a:lvl7pPr>
            <a:lvl8pPr marL="3197700" indent="0">
              <a:buNone/>
              <a:defRPr sz="2000"/>
            </a:lvl8pPr>
            <a:lvl9pPr marL="3654513" indent="0">
              <a:buNone/>
              <a:defRPr sz="2000"/>
            </a:lvl9pPr>
          </a:lstStyle>
          <a:p>
            <a:pPr lvl="0"/>
            <a:r>
              <a:rPr lang="hu-HU" noProof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15" indent="0">
              <a:buNone/>
              <a:defRPr sz="1200"/>
            </a:lvl2pPr>
            <a:lvl3pPr marL="913629" indent="0">
              <a:buNone/>
              <a:defRPr sz="1000"/>
            </a:lvl3pPr>
            <a:lvl4pPr marL="1370445" indent="0">
              <a:buNone/>
              <a:defRPr sz="900"/>
            </a:lvl4pPr>
            <a:lvl5pPr marL="1827253" indent="0">
              <a:buNone/>
              <a:defRPr sz="900"/>
            </a:lvl5pPr>
            <a:lvl6pPr marL="2284069" indent="0">
              <a:buNone/>
              <a:defRPr sz="900"/>
            </a:lvl6pPr>
            <a:lvl7pPr marL="2740886" indent="0">
              <a:buNone/>
              <a:defRPr sz="900"/>
            </a:lvl7pPr>
            <a:lvl8pPr marL="3197700" indent="0">
              <a:buNone/>
              <a:defRPr sz="900"/>
            </a:lvl8pPr>
            <a:lvl9pPr marL="3654513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FE8A2-9B09-4950-BC68-40D7E23CA6FE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465B4-DEB1-4F43-82E4-2FD1B1BCE46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4"/>
            <a:ext cx="7123134" cy="114274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8568D-F43B-4BF7-9F4C-E1394ABDA73F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26DE5-B993-42E4-AA76-16CE3A70B2E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1" y="274638"/>
            <a:ext cx="950934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34AB5-133B-4B2E-ACCD-E22DD7B33C9F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69DF-C185-470A-A0E7-7AF295792B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mar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 userDrawn="1"/>
        </p:nvSpPr>
        <p:spPr>
          <a:xfrm>
            <a:off x="7235825" y="6237288"/>
            <a:ext cx="1296988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3" tIns="45682" rIns="91363" bIns="45682" anchor="ctr"/>
          <a:lstStyle/>
          <a:p>
            <a:pPr algn="ctr"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2" name="SmartArt-Platzhalter 11"/>
          <p:cNvSpPr>
            <a:spLocks noGrp="1"/>
          </p:cNvSpPr>
          <p:nvPr>
            <p:ph type="dgm" sz="quarter" idx="17"/>
          </p:nvPr>
        </p:nvSpPr>
        <p:spPr bwMode="auto"/>
        <p:txBody>
          <a:bodyPr/>
          <a:lstStyle>
            <a:lvl1pPr>
              <a:buClr>
                <a:schemeClr val="accent6">
                  <a:lumMod val="50000"/>
                </a:schemeClr>
              </a:buClr>
              <a:buFont typeface="Wingdings" pitchFamily="2" charset="2"/>
              <a:buChar char="§"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10" name="Textplatzhalter 10"/>
          <p:cNvSpPr>
            <a:spLocks noGrp="1"/>
          </p:cNvSpPr>
          <p:nvPr>
            <p:ph type="body" sz="quarter" idx="13"/>
          </p:nvPr>
        </p:nvSpPr>
        <p:spPr bwMode="auto">
          <a:xfrm>
            <a:off x="457209" y="1099341"/>
            <a:ext cx="8229599" cy="456409"/>
          </a:xfrm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</a:lstStyle>
          <a:p>
            <a:pPr lvl="0"/>
            <a:r>
              <a:rPr lang="de-DE" dirty="0"/>
              <a:t>Textmasterformate durch Klicken bearbeiten</a:t>
            </a:r>
          </a:p>
        </p:txBody>
      </p:sp>
      <p:sp>
        <p:nvSpPr>
          <p:cNvPr id="6" name="Fußzeilenplatzhalter 7"/>
          <p:cNvSpPr>
            <a:spLocks noGrp="1"/>
          </p:cNvSpPr>
          <p:nvPr>
            <p:ph type="ftr" sz="quarter" idx="18"/>
          </p:nvPr>
        </p:nvSpPr>
        <p:spPr bwMode="auto">
          <a:xfrm>
            <a:off x="842963" y="6173788"/>
            <a:ext cx="6205537" cy="365125"/>
          </a:xfrm>
        </p:spPr>
        <p:txBody>
          <a:bodyPr lIns="0" tIns="0" rIns="0" bIns="0"/>
          <a:lstStyle>
            <a:lvl1pPr marL="0" algn="l" defTabSz="913629" rtl="0" eaLnBrk="1" latinLnBrk="0" hangingPunct="1">
              <a:defRPr lang="en-US" sz="1200" kern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To edit footnote click on Insert / Header &amp; Footer</a:t>
            </a:r>
          </a:p>
        </p:txBody>
      </p:sp>
      <p:sp>
        <p:nvSpPr>
          <p:cNvPr id="7" name="Foliennummernplatzhalter 8"/>
          <p:cNvSpPr>
            <a:spLocks noGrp="1"/>
          </p:cNvSpPr>
          <p:nvPr>
            <p:ph type="sldNum" sz="quarter" idx="19"/>
          </p:nvPr>
        </p:nvSpPr>
        <p:spPr bwMode="auto">
          <a:xfrm>
            <a:off x="457200" y="6173788"/>
            <a:ext cx="3857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F2376-055E-4DB4-BE81-FDA109F7633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Vari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 userDrawn="1"/>
        </p:nvSpPr>
        <p:spPr>
          <a:xfrm>
            <a:off x="7235825" y="6237288"/>
            <a:ext cx="1296988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3" tIns="45682" rIns="91363" bIns="45682" anchor="ctr"/>
          <a:lstStyle/>
          <a:p>
            <a:pPr algn="ctr"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5" name="Bildplatzhalter 14"/>
          <p:cNvSpPr>
            <a:spLocks noGrp="1"/>
          </p:cNvSpPr>
          <p:nvPr>
            <p:ph type="pic" sz="quarter" idx="14"/>
          </p:nvPr>
        </p:nvSpPr>
        <p:spPr bwMode="auto">
          <a:xfrm>
            <a:off x="7" y="3686869"/>
            <a:ext cx="9143999" cy="2131210"/>
          </a:xfr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4800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0"/>
          </a:gradFill>
          <a:ln w="19050">
            <a:solidFill>
              <a:schemeClr val="bg1"/>
            </a:solidFill>
          </a:ln>
          <a:effectLst>
            <a:outerShdw blurRad="101600" algn="ctr" rotWithShape="0">
              <a:prstClr val="black">
                <a:alpha val="50000"/>
              </a:prstClr>
            </a:outerShdw>
            <a:reflection blurRad="6350" stA="52000" endA="300" endPos="35000" dir="5400000" sy="-100000" algn="bl" rotWithShape="0"/>
          </a:effectLst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endParaRPr lang="de-DE" dirty="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3"/>
          </p:nvPr>
        </p:nvSpPr>
        <p:spPr bwMode="auto">
          <a:xfrm>
            <a:off x="457209" y="1099341"/>
            <a:ext cx="8229599" cy="456409"/>
          </a:xfrm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</a:lstStyle>
          <a:p>
            <a:pPr lvl="0"/>
            <a:endParaRPr lang="de-DE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 bwMode="auto">
          <a:xfrm>
            <a:off x="457208" y="1555751"/>
            <a:ext cx="8229599" cy="1962953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Fußzeilenplatzhalter 5"/>
          <p:cNvSpPr>
            <a:spLocks noGrp="1"/>
          </p:cNvSpPr>
          <p:nvPr>
            <p:ph type="ftr" sz="quarter" idx="17"/>
          </p:nvPr>
        </p:nvSpPr>
        <p:spPr bwMode="auto"/>
        <p:txBody>
          <a:bodyPr lIns="0" tIns="0" rIns="0" bIns="0"/>
          <a:lstStyle>
            <a:lvl1pPr marL="0" algn="l" defTabSz="913629" rtl="0" eaLnBrk="1" latinLnBrk="0" hangingPunct="1">
              <a:defRPr lang="en-US" sz="1200" kern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To edit footnote click on Insert / Header &amp; Footer</a:t>
            </a:r>
          </a:p>
        </p:txBody>
      </p:sp>
      <p:sp>
        <p:nvSpPr>
          <p:cNvPr id="8" name="Foliennummernplatzhalter 6"/>
          <p:cNvSpPr>
            <a:spLocks noGrp="1"/>
          </p:cNvSpPr>
          <p:nvPr>
            <p:ph type="sldNum" sz="quarter" idx="18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84DA71B-1B94-4C78-AB0F-8DFD13F68BC0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2257E-85B1-439C-A197-41373B2CDDFB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D1CCA-DDDF-4B6E-BFD8-8CA408DE131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0"/>
            <a:ext cx="7059127" cy="1142747"/>
          </a:xfrm>
        </p:spPr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200000"/>
              <a:buFontTx/>
              <a:buBlip>
                <a:blip r:embed="rId2"/>
              </a:buBlip>
              <a:defRPr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17A44-A6F6-4CA5-AC9E-4C749BFD5F3F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4BD45-85E4-4BFA-B897-456E8288879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2200" b="1" cap="all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1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19E48-17C6-48A5-AA4D-3396B1DEF5BF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9042C-ABBF-447C-BDE5-47C1D734077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0"/>
            <a:ext cx="7059127" cy="1142747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8" name="Tartalom helye 2"/>
          <p:cNvSpPr>
            <a:spLocks noGrp="1"/>
          </p:cNvSpPr>
          <p:nvPr>
            <p:ph sz="half" idx="13"/>
          </p:nvPr>
        </p:nvSpPr>
        <p:spPr>
          <a:xfrm>
            <a:off x="4636008" y="1591251"/>
            <a:ext cx="4038600" cy="452596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312-3B89-4AFD-A598-E2EAE0673000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96DBF-39BF-4B84-AAB7-E1A6D9AF4D8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0"/>
            <a:ext cx="7059127" cy="1142747"/>
          </a:xfrm>
        </p:spPr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79" indent="0">
              <a:buNone/>
              <a:defRPr sz="1600" b="1"/>
            </a:lvl5pPr>
            <a:lvl6pPr marL="2285724" indent="0">
              <a:buNone/>
              <a:defRPr sz="1600" b="1"/>
            </a:lvl6pPr>
            <a:lvl7pPr marL="2742870" indent="0">
              <a:buNone/>
              <a:defRPr sz="1600" b="1"/>
            </a:lvl7pPr>
            <a:lvl8pPr marL="3200014" indent="0">
              <a:buNone/>
              <a:defRPr sz="1600" b="1"/>
            </a:lvl8pPr>
            <a:lvl9pPr marL="3657159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10" name="Szöveg helye 2"/>
          <p:cNvSpPr>
            <a:spLocks noGrp="1"/>
          </p:cNvSpPr>
          <p:nvPr>
            <p:ph type="body" idx="13"/>
          </p:nvPr>
        </p:nvSpPr>
        <p:spPr>
          <a:xfrm>
            <a:off x="4628267" y="1526163"/>
            <a:ext cx="4040188" cy="639762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79" indent="0">
              <a:buNone/>
              <a:defRPr sz="1600" b="1"/>
            </a:lvl5pPr>
            <a:lvl6pPr marL="2285724" indent="0">
              <a:buNone/>
              <a:defRPr sz="1600" b="1"/>
            </a:lvl6pPr>
            <a:lvl7pPr marL="2742870" indent="0">
              <a:buNone/>
              <a:defRPr sz="1600" b="1"/>
            </a:lvl7pPr>
            <a:lvl8pPr marL="3200014" indent="0">
              <a:buNone/>
              <a:defRPr sz="1600" b="1"/>
            </a:lvl8pPr>
            <a:lvl9pPr marL="3657159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1" name="Tartalom helye 3"/>
          <p:cNvSpPr>
            <a:spLocks noGrp="1"/>
          </p:cNvSpPr>
          <p:nvPr>
            <p:ph sz="half" idx="14"/>
          </p:nvPr>
        </p:nvSpPr>
        <p:spPr>
          <a:xfrm>
            <a:off x="4628267" y="2165925"/>
            <a:ext cx="4040188" cy="3951288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6FECE-8BE5-444F-92F0-663AACCFF734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21D72-006C-4846-A629-17E501616D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0"/>
            <a:ext cx="7123134" cy="1142747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E2E78-B245-4E06-A396-B1DF39EAF297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24BB0-E856-404A-AFD6-5E3F68E221D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68686-343C-4AA8-AC27-BA46E16D3D05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7534E-87F3-450D-AE64-CF13F393628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16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79" indent="0">
              <a:buNone/>
              <a:defRPr sz="900"/>
            </a:lvl5pPr>
            <a:lvl6pPr marL="2285724" indent="0">
              <a:buNone/>
              <a:defRPr sz="900"/>
            </a:lvl6pPr>
            <a:lvl7pPr marL="2742870" indent="0">
              <a:buNone/>
              <a:defRPr sz="900"/>
            </a:lvl7pPr>
            <a:lvl8pPr marL="3200014" indent="0">
              <a:buNone/>
              <a:defRPr sz="900"/>
            </a:lvl8pPr>
            <a:lvl9pPr marL="3657159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8E3C8-EC7E-46AA-B3F0-43198C6AA38B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8AC7C-ED75-4C81-81CC-9F7239FD3B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5" indent="0">
              <a:buNone/>
              <a:defRPr sz="2800"/>
            </a:lvl2pPr>
            <a:lvl3pPr marL="914290" indent="0">
              <a:buNone/>
              <a:defRPr sz="2400"/>
            </a:lvl3pPr>
            <a:lvl4pPr marL="1371435" indent="0">
              <a:buNone/>
              <a:defRPr sz="2000"/>
            </a:lvl4pPr>
            <a:lvl5pPr marL="1828579" indent="0">
              <a:buNone/>
              <a:defRPr sz="2000"/>
            </a:lvl5pPr>
            <a:lvl6pPr marL="2285724" indent="0">
              <a:buNone/>
              <a:defRPr sz="2000"/>
            </a:lvl6pPr>
            <a:lvl7pPr marL="2742870" indent="0">
              <a:buNone/>
              <a:defRPr sz="2000"/>
            </a:lvl7pPr>
            <a:lvl8pPr marL="3200014" indent="0">
              <a:buNone/>
              <a:defRPr sz="2000"/>
            </a:lvl8pPr>
            <a:lvl9pPr marL="3657159" indent="0">
              <a:buNone/>
              <a:defRPr sz="2000"/>
            </a:lvl9pPr>
          </a:lstStyle>
          <a:p>
            <a:pPr lvl="0"/>
            <a:r>
              <a:rPr lang="hu-HU" noProof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79" indent="0">
              <a:buNone/>
              <a:defRPr sz="900"/>
            </a:lvl5pPr>
            <a:lvl6pPr marL="2285724" indent="0">
              <a:buNone/>
              <a:defRPr sz="900"/>
            </a:lvl6pPr>
            <a:lvl7pPr marL="2742870" indent="0">
              <a:buNone/>
              <a:defRPr sz="900"/>
            </a:lvl7pPr>
            <a:lvl8pPr marL="3200014" indent="0">
              <a:buNone/>
              <a:defRPr sz="900"/>
            </a:lvl8pPr>
            <a:lvl9pPr marL="3657159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309F1-5EE7-45A0-8D28-9B7CD9E2B686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1B773-88E6-4929-BADD-0DAFF9D6551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5050"/>
            <a:ext cx="7123134" cy="114274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FBB96-E4F5-40F5-BEAC-FC116696F506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6CBA6-90DA-4248-A2BC-629D8245AED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1" y="274638"/>
            <a:ext cx="950934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D49D3-FBB3-4B4B-A0F8-1BA9336510EA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A7BBE-E7DB-4F81-ACF0-62BBBED0FE0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Vari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 userDrawn="1"/>
        </p:nvSpPr>
        <p:spPr>
          <a:xfrm>
            <a:off x="7235825" y="6237288"/>
            <a:ext cx="1296988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5" name="Bildplatzhalter 14"/>
          <p:cNvSpPr>
            <a:spLocks noGrp="1"/>
          </p:cNvSpPr>
          <p:nvPr>
            <p:ph type="pic" sz="quarter" idx="14"/>
          </p:nvPr>
        </p:nvSpPr>
        <p:spPr bwMode="auto">
          <a:xfrm>
            <a:off x="1" y="3686869"/>
            <a:ext cx="9143999" cy="2131210"/>
          </a:xfr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48000">
                <a:schemeClr val="accent6">
                  <a:lumMod val="7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0"/>
          </a:gradFill>
          <a:ln w="19050">
            <a:solidFill>
              <a:schemeClr val="bg1"/>
            </a:solidFill>
          </a:ln>
          <a:effectLst>
            <a:outerShdw blurRad="101600" algn="ctr" rotWithShape="0">
              <a:prstClr val="black">
                <a:alpha val="50000"/>
              </a:prstClr>
            </a:outerShdw>
            <a:reflection blurRad="6350" stA="52000" endA="300" endPos="35000" dir="5400000" sy="-100000" algn="bl" rotWithShape="0"/>
          </a:effectLst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endParaRPr lang="de-DE" dirty="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3"/>
          </p:nvPr>
        </p:nvSpPr>
        <p:spPr bwMode="auto">
          <a:xfrm>
            <a:off x="457203" y="1099341"/>
            <a:ext cx="8229599" cy="456409"/>
          </a:xfrm>
        </p:spPr>
        <p:txBody>
          <a:bodyPr>
            <a:normAutofit/>
          </a:bodyPr>
          <a:lstStyle>
            <a:lvl1pPr marL="0" indent="0">
              <a:buNone/>
              <a:defRPr sz="2000" b="1"/>
            </a:lvl1pPr>
          </a:lstStyle>
          <a:p>
            <a:pPr lvl="0"/>
            <a:endParaRPr lang="de-DE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 bwMode="auto">
          <a:xfrm>
            <a:off x="457202" y="1555751"/>
            <a:ext cx="8229599" cy="1962953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buFont typeface="Wingdings" pitchFamily="2" charset="2"/>
              <a:buChar char="§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Fußzeilenplatzhalter 5"/>
          <p:cNvSpPr>
            <a:spLocks noGrp="1"/>
          </p:cNvSpPr>
          <p:nvPr>
            <p:ph type="ftr" sz="quarter" idx="17"/>
          </p:nvPr>
        </p:nvSpPr>
        <p:spPr bwMode="auto"/>
        <p:txBody>
          <a:bodyPr lIns="0" tIns="0" rIns="0" bIns="0"/>
          <a:lstStyle>
            <a:lvl1pPr marL="0" algn="l" defTabSz="914290" rtl="0" eaLnBrk="1" latinLnBrk="0" hangingPunct="1">
              <a:defRPr lang="en-US" sz="1200" kern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To edit footnote click on Insert / Header &amp; Footer</a:t>
            </a:r>
          </a:p>
        </p:txBody>
      </p:sp>
      <p:sp>
        <p:nvSpPr>
          <p:cNvPr id="8" name="Foliennummernplatzhalter 6"/>
          <p:cNvSpPr>
            <a:spLocks noGrp="1"/>
          </p:cNvSpPr>
          <p:nvPr>
            <p:ph type="sldNum" sz="quarter" idx="18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A577E550-E3F6-45B5-97A9-01267309E66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>
                <a:solidFill>
                  <a:srgbClr val="FFFFFF"/>
                </a:solidFill>
                <a:latin typeface="Tahoma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7AB2C0B-CB04-4A88-B2AC-45695CAB539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241F31C-4521-4E21-B64B-79AEF91023E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35FB1FE-2A91-48E3-9BB0-79D50CC516F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92BDDC4-AF59-4C90-AFE4-EAA74626F31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EDB4A0D-D97A-48E8-864B-3EB47742428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41E9E8E-05DC-4EC8-ADF3-92265A2082B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7F5BC64-5AAB-4021-AA49-5325149321F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16005B7-412F-49C4-BEE2-B56AD44BD53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31B039E-275A-4AC4-BB06-29562E1B361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02ED13C-20DA-4DAE-8E4F-BDEAB7A61D4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EF9C3CF-C945-47C4-BB6E-FEB3066C905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9.jpe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9.jpeg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Mintaszöveg szerkesztése</a:t>
            </a:r>
          </a:p>
          <a:p>
            <a:pPr lvl="1"/>
            <a:r>
              <a:rPr lang="hu-HU" altLang="hu-HU"/>
              <a:t>Második szint</a:t>
            </a:r>
          </a:p>
          <a:p>
            <a:pPr lvl="2"/>
            <a:r>
              <a:rPr lang="hu-HU" altLang="hu-HU"/>
              <a:t>Harmadik szint</a:t>
            </a:r>
          </a:p>
          <a:p>
            <a:pPr lvl="3"/>
            <a:r>
              <a:rPr lang="hu-HU" altLang="hu-HU"/>
              <a:t>Negyedik szint</a:t>
            </a:r>
          </a:p>
          <a:p>
            <a:pPr lvl="4"/>
            <a:r>
              <a:rPr lang="hu-HU" alt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EA769D-3C13-4289-BF44-8081529FEBC2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99C535-F51D-40CB-B155-0D9AD73896F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998" r:id="rId1"/>
    <p:sldLayoutId id="2147487999" r:id="rId2"/>
    <p:sldLayoutId id="2147488000" r:id="rId3"/>
    <p:sldLayoutId id="2147488001" r:id="rId4"/>
    <p:sldLayoutId id="2147488002" r:id="rId5"/>
    <p:sldLayoutId id="2147488003" r:id="rId6"/>
    <p:sldLayoutId id="2147488004" r:id="rId7"/>
    <p:sldLayoutId id="2147488005" r:id="rId8"/>
    <p:sldLayoutId id="2147488006" r:id="rId9"/>
    <p:sldLayoutId id="2147488007" r:id="rId10"/>
    <p:sldLayoutId id="2147488008" r:id="rId11"/>
    <p:sldLayoutId id="2147488286" r:id="rId12"/>
    <p:sldLayoutId id="2147488287" r:id="rId13"/>
    <p:sldLayoutId id="2147488288" r:id="rId14"/>
    <p:sldLayoutId id="2147488289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0596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63" tIns="45682" rIns="91363" bIns="456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Mintacím szerkesztése</a:t>
            </a:r>
          </a:p>
        </p:txBody>
      </p:sp>
      <p:sp>
        <p:nvSpPr>
          <p:cNvPr id="3075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63" tIns="45682" rIns="91363" bIns="456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Mintaszöveg szerkesztése</a:t>
            </a:r>
          </a:p>
          <a:p>
            <a:pPr lvl="1"/>
            <a:r>
              <a:rPr lang="hu-HU" altLang="hu-HU"/>
              <a:t>Második szint</a:t>
            </a:r>
          </a:p>
          <a:p>
            <a:pPr lvl="2"/>
            <a:r>
              <a:rPr lang="hu-HU" altLang="hu-HU"/>
              <a:t>Harmadik szint</a:t>
            </a:r>
          </a:p>
          <a:p>
            <a:pPr lvl="3"/>
            <a:r>
              <a:rPr lang="hu-HU" altLang="hu-HU"/>
              <a:t>Negyedik szint</a:t>
            </a:r>
          </a:p>
          <a:p>
            <a:pPr lvl="4"/>
            <a:r>
              <a:rPr lang="hu-HU" alt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363" tIns="45682" rIns="91363" bIns="4568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BD6804-F0E8-49AB-AC4F-3A0B90BEC49F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363" tIns="45682" rIns="91363" bIns="4568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363" tIns="45682" rIns="91363" bIns="4568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110E94-F531-4086-874F-3DDC29DA5FB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pic>
        <p:nvPicPr>
          <p:cNvPr id="3079" name="Kép 6" descr="provice_Logo_szlogennelkul.jpg"/>
          <p:cNvPicPr>
            <a:picLocks noChangeAspect="1"/>
          </p:cNvPicPr>
          <p:nvPr/>
        </p:nvPicPr>
        <p:blipFill>
          <a:blip r:embed="rId16"/>
          <a:srcRect r="18840"/>
          <a:stretch>
            <a:fillRect/>
          </a:stretch>
        </p:blipFill>
        <p:spPr bwMode="auto">
          <a:xfrm>
            <a:off x="7580313" y="120650"/>
            <a:ext cx="14478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20" r:id="rId1"/>
    <p:sldLayoutId id="2147488021" r:id="rId2"/>
    <p:sldLayoutId id="2147488022" r:id="rId3"/>
    <p:sldLayoutId id="2147488023" r:id="rId4"/>
    <p:sldLayoutId id="2147488024" r:id="rId5"/>
    <p:sldLayoutId id="2147488025" r:id="rId6"/>
    <p:sldLayoutId id="2147488026" r:id="rId7"/>
    <p:sldLayoutId id="2147488027" r:id="rId8"/>
    <p:sldLayoutId id="2147488028" r:id="rId9"/>
    <p:sldLayoutId id="2147488029" r:id="rId10"/>
    <p:sldLayoutId id="2147488030" r:id="rId11"/>
    <p:sldLayoutId id="2147488262" r:id="rId12"/>
    <p:sldLayoutId id="214748826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5pPr>
      <a:lvl6pPr marL="45681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62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44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253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3pPr>
      <a:lvl4pPr marL="1597025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4pPr>
      <a:lvl5pPr marL="2054225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5pPr>
      <a:lvl6pPr marL="2512479" indent="-228407" algn="l" defTabSz="9136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294" indent="-228407" algn="l" defTabSz="9136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08" indent="-228407" algn="l" defTabSz="9136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922" indent="-228407" algn="l" defTabSz="9136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15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29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45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253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069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886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00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513" algn="l" defTabSz="9136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0596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Mintacím szerkesztése</a:t>
            </a:r>
          </a:p>
        </p:txBody>
      </p:sp>
      <p:sp>
        <p:nvSpPr>
          <p:cNvPr id="4099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Mintaszöveg szerkesztése</a:t>
            </a:r>
          </a:p>
          <a:p>
            <a:pPr lvl="1"/>
            <a:r>
              <a:rPr lang="hu-HU" altLang="hu-HU"/>
              <a:t>Második szint</a:t>
            </a:r>
          </a:p>
          <a:p>
            <a:pPr lvl="2"/>
            <a:r>
              <a:rPr lang="hu-HU" altLang="hu-HU"/>
              <a:t>Harmadik szint</a:t>
            </a:r>
          </a:p>
          <a:p>
            <a:pPr lvl="3"/>
            <a:r>
              <a:rPr lang="hu-HU" altLang="hu-HU"/>
              <a:t>Negyedik szint</a:t>
            </a:r>
          </a:p>
          <a:p>
            <a:pPr lvl="4"/>
            <a:r>
              <a:rPr lang="hu-HU" alt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F77775-9DBF-42F3-A89E-655D460131B7}" type="datetimeFigureOut">
              <a:rPr lang="hu-HU"/>
              <a:pPr>
                <a:defRPr/>
              </a:pPr>
              <a:t>2019. 03. 08.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FD9079-9179-4DBA-992D-971351B060C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pic>
        <p:nvPicPr>
          <p:cNvPr id="4103" name="Kép 6" descr="provice_Logo_szlogennelkul.jpg"/>
          <p:cNvPicPr>
            <a:picLocks noChangeAspect="1"/>
          </p:cNvPicPr>
          <p:nvPr/>
        </p:nvPicPr>
        <p:blipFill>
          <a:blip r:embed="rId15"/>
          <a:srcRect r="18840"/>
          <a:stretch>
            <a:fillRect/>
          </a:stretch>
        </p:blipFill>
        <p:spPr bwMode="auto">
          <a:xfrm>
            <a:off x="7580313" y="120650"/>
            <a:ext cx="14478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31" r:id="rId1"/>
    <p:sldLayoutId id="2147488032" r:id="rId2"/>
    <p:sldLayoutId id="2147488033" r:id="rId3"/>
    <p:sldLayoutId id="2147488034" r:id="rId4"/>
    <p:sldLayoutId id="2147488035" r:id="rId5"/>
    <p:sldLayoutId id="2147488036" r:id="rId6"/>
    <p:sldLayoutId id="2147488037" r:id="rId7"/>
    <p:sldLayoutId id="2147488038" r:id="rId8"/>
    <p:sldLayoutId id="2147488039" r:id="rId9"/>
    <p:sldLayoutId id="2147488040" r:id="rId10"/>
    <p:sldLayoutId id="2147488041" r:id="rId11"/>
    <p:sldLayoutId id="214748826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cs typeface="Arial" charset="0"/>
        </a:defRPr>
      </a:lvl5pPr>
      <a:lvl6pPr marL="45714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29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3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57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5pPr>
      <a:lvl6pPr marL="2514297" indent="-228572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42" indent="-228572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87" indent="-228572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31" indent="-228572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9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24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14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59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hu-HU">
                <a:solidFill>
                  <a:srgbClr val="FFFFFF"/>
                </a:solidFill>
                <a:latin typeface="Tahoma" pitchFamily="34" charset="0"/>
              </a:endParaRPr>
            </a:p>
          </p:txBody>
        </p:sp>
        <p:sp>
          <p:nvSpPr>
            <p:cNvPr id="2151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Mintacím szerkesztése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fld id="{2B8642F7-A483-4268-9D47-3ABBBAB9A7F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8274" r:id="rId1"/>
    <p:sldLayoutId id="2147488275" r:id="rId2"/>
    <p:sldLayoutId id="2147488276" r:id="rId3"/>
    <p:sldLayoutId id="2147488277" r:id="rId4"/>
    <p:sldLayoutId id="2147488278" r:id="rId5"/>
    <p:sldLayoutId id="2147488279" r:id="rId6"/>
    <p:sldLayoutId id="2147488280" r:id="rId7"/>
    <p:sldLayoutId id="2147488281" r:id="rId8"/>
    <p:sldLayoutId id="2147488282" r:id="rId9"/>
    <p:sldLayoutId id="2147488283" r:id="rId10"/>
    <p:sldLayoutId id="21474882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pn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0.emf"/><Relationship Id="rId4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e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5.jpeg"/><Relationship Id="rId5" Type="http://schemas.openxmlformats.org/officeDocument/2006/relationships/image" Target="../media/image64.JPG"/><Relationship Id="rId10" Type="http://schemas.openxmlformats.org/officeDocument/2006/relationships/image" Target="../media/image62.emf"/><Relationship Id="rId4" Type="http://schemas.openxmlformats.org/officeDocument/2006/relationships/image" Target="../media/image63.jpeg"/><Relationship Id="rId9" Type="http://schemas.openxmlformats.org/officeDocument/2006/relationships/oleObject" Target="../embeddings/oleObject4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mailto:mocsolad@t-online.h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defRPr/>
            </a:pPr>
            <a:endParaRPr lang="hu-HU" sz="2800">
              <a:solidFill>
                <a:schemeClr val="tx1"/>
              </a:solidFill>
            </a:endParaRPr>
          </a:p>
        </p:txBody>
      </p:sp>
      <p:pic>
        <p:nvPicPr>
          <p:cNvPr id="50179" name="Picture 4" descr="Alsomocsola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8229600" cy="6096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hu-HU" sz="4400" i="1" dirty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hu-HU" sz="4400" b="1" dirty="0">
                <a:latin typeface="Arial" charset="0"/>
              </a:rPr>
              <a:t>SMART WILLAGE Brüsszelben és Alsómocsoládon </a:t>
            </a: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sz="2400" dirty="0">
              <a:latin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hu-HU" sz="4000" b="1" dirty="0">
                <a:latin typeface="Arial" charset="0"/>
              </a:rPr>
              <a:t>Dicső László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hu-HU" sz="2800" dirty="0">
                <a:latin typeface="Arial" charset="0"/>
              </a:rPr>
              <a:t>Polgármester</a:t>
            </a:r>
          </a:p>
          <a:p>
            <a:pPr algn="ctr" eaLnBrk="1" hangingPunct="1">
              <a:buClr>
                <a:srgbClr val="FFCC66"/>
              </a:buClr>
              <a:buFont typeface="Wingdings" pitchFamily="2" charset="2"/>
              <a:buNone/>
              <a:defRPr/>
            </a:pPr>
            <a:r>
              <a:rPr lang="hu-HU" sz="1600" b="1" dirty="0">
                <a:solidFill>
                  <a:srgbClr val="FFFFFF"/>
                </a:solidFill>
                <a:latin typeface="Arial" charset="0"/>
              </a:rPr>
              <a:t>Budapest, 2019. Március11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hu-HU" b="1" dirty="0">
              <a:latin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br>
              <a:rPr lang="hu-HU" altLang="hu-HU"/>
            </a:br>
            <a:br>
              <a:rPr lang="hu-HU" altLang="hu-HU"/>
            </a:br>
            <a:br>
              <a:rPr lang="hu-HU" altLang="hu-HU"/>
            </a:br>
            <a:br>
              <a:rPr lang="hu-HU" altLang="hu-HU"/>
            </a:br>
            <a:br>
              <a:rPr lang="hu-HU" altLang="hu-HU"/>
            </a:br>
            <a:r>
              <a:rPr lang="hu-HU" altLang="hu-HU"/>
              <a:t>"… a változások csak akkor következnek be, amikor valami olyat teszünk, ami abszolút nem illik bele az általunk megszokott világba.„    </a:t>
            </a:r>
            <a:br>
              <a:rPr lang="hu-HU" altLang="hu-HU"/>
            </a:br>
            <a:r>
              <a:rPr lang="hu-HU" altLang="hu-HU"/>
              <a:t> /Paulo Coelho/</a:t>
            </a:r>
            <a:br>
              <a:rPr lang="hu-HU" altLang="hu-HU"/>
            </a:br>
            <a:endParaRPr lang="hu-HU" altLang="hu-HU"/>
          </a:p>
        </p:txBody>
      </p:sp>
      <p:pic>
        <p:nvPicPr>
          <p:cNvPr id="962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19700" y="2852738"/>
            <a:ext cx="3346450" cy="3886200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Cím 1">
            <a:extLst>
              <a:ext uri="{FF2B5EF4-FFF2-40B4-BE49-F238E27FC236}">
                <a16:creationId xmlns:a16="http://schemas.microsoft.com/office/drawing/2014/main" id="{B345C127-D5CE-4F7C-88EF-2194547F4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274638"/>
            <a:ext cx="7777162" cy="1143000"/>
          </a:xfrm>
        </p:spPr>
        <p:txBody>
          <a:bodyPr/>
          <a:lstStyle/>
          <a:p>
            <a:b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Urb:Icon- Nemzetközi </a:t>
            </a:r>
            <a:b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településfejlesztési és </a:t>
            </a:r>
            <a:b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projektvásár</a:t>
            </a:r>
            <a:br>
              <a:rPr lang="hu-HU" altLang="hu-H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200" b="1"/>
              <a:t>2013. április 10-13.</a:t>
            </a:r>
          </a:p>
        </p:txBody>
      </p:sp>
      <p:sp>
        <p:nvSpPr>
          <p:cNvPr id="54275" name="Tartalom helye 2">
            <a:extLst>
              <a:ext uri="{FF2B5EF4-FFF2-40B4-BE49-F238E27FC236}">
                <a16:creationId xmlns:a16="http://schemas.microsoft.com/office/drawing/2014/main" id="{2F6D3ECD-976B-476A-8D17-3D9580EDD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23975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hu-HU" altLang="hu-H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altLang="hu-HU" sz="2000">
                <a:latin typeface="Times New Roman" panose="02020603050405020304" pitchFamily="18" charset="0"/>
                <a:cs typeface="Times New Roman" panose="02020603050405020304" pitchFamily="18" charset="0"/>
              </a:rPr>
              <a:t>A TÖOSZ PéldÁtadó Önkormányzati gyakorlatok című pályázatán, Önkormányzatunk lehetőséget nyert a 2013. évi Urb:Icon kiállításon való részvételre, ahol bemutathatta a nyertes jó gyakorlaton túl, Alsómocsolád Község múltbeli fejlesztéseit és jelenét.</a:t>
            </a:r>
          </a:p>
        </p:txBody>
      </p:sp>
      <p:pic>
        <p:nvPicPr>
          <p:cNvPr id="54276" name="Picture 2" descr="C:\Users\Alsómocsolád Ph\AppData\Local\Microsoft\Windows\Temporary Internet Files\Content.Outlook\E0P1OGUW\1.jpg">
            <a:extLst>
              <a:ext uri="{FF2B5EF4-FFF2-40B4-BE49-F238E27FC236}">
                <a16:creationId xmlns:a16="http://schemas.microsoft.com/office/drawing/2014/main" id="{64F65FCE-5376-48CA-BBAA-814824689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035300"/>
            <a:ext cx="2074863" cy="155733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7" name="Picture 3" descr="G:\P2150306.JPG">
            <a:extLst>
              <a:ext uri="{FF2B5EF4-FFF2-40B4-BE49-F238E27FC236}">
                <a16:creationId xmlns:a16="http://schemas.microsoft.com/office/drawing/2014/main" id="{B5B7AA4D-E350-4ECA-9BAB-1FEF8A65C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030538"/>
            <a:ext cx="2047875" cy="153511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8" name="Picture 4" descr="G:\P2130013.JPG">
            <a:extLst>
              <a:ext uri="{FF2B5EF4-FFF2-40B4-BE49-F238E27FC236}">
                <a16:creationId xmlns:a16="http://schemas.microsoft.com/office/drawing/2014/main" id="{57749A39-8872-4641-9460-28B7ACAA3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788" y="3408363"/>
            <a:ext cx="4087812" cy="306546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9" name="Picture 5" descr="G:\P2130053.JPG">
            <a:extLst>
              <a:ext uri="{FF2B5EF4-FFF2-40B4-BE49-F238E27FC236}">
                <a16:creationId xmlns:a16="http://schemas.microsoft.com/office/drawing/2014/main" id="{F46DB2A5-6A8D-45DB-8EAE-64859EC68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213" y="4941888"/>
            <a:ext cx="2208212" cy="165576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0" name="Picture 6" descr="G:\P2130044.JPG">
            <a:extLst>
              <a:ext uri="{FF2B5EF4-FFF2-40B4-BE49-F238E27FC236}">
                <a16:creationId xmlns:a16="http://schemas.microsoft.com/office/drawing/2014/main" id="{18C2927F-A4AF-4EF4-86AC-DAD72EC99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5006975"/>
            <a:ext cx="2144712" cy="16065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1" name="Picture 9" descr="tooszlogokicsi">
            <a:extLst>
              <a:ext uri="{FF2B5EF4-FFF2-40B4-BE49-F238E27FC236}">
                <a16:creationId xmlns:a16="http://schemas.microsoft.com/office/drawing/2014/main" id="{0EB75CCB-E317-477A-A523-5D5498907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60350"/>
            <a:ext cx="1719263" cy="1181100"/>
          </a:xfrm>
          <a:prstGeom prst="rect">
            <a:avLst/>
          </a:prstGeom>
          <a:noFill/>
          <a:ln w="25400">
            <a:solidFill>
              <a:srgbClr val="00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Cím 1">
            <a:extLst>
              <a:ext uri="{FF2B5EF4-FFF2-40B4-BE49-F238E27FC236}">
                <a16:creationId xmlns:a16="http://schemas.microsoft.com/office/drawing/2014/main" id="{50315A0F-27B6-41DB-823A-227F0680E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/>
              <a:t>     </a:t>
            </a:r>
            <a:br>
              <a:rPr lang="hu-HU" altLang="hu-HU"/>
            </a:br>
            <a:r>
              <a:rPr lang="hu-HU" altLang="hu-HU"/>
              <a:t>    Innovatív Önkormányzatok Klubja</a:t>
            </a:r>
            <a:br>
              <a:rPr lang="hu-HU" altLang="hu-HU"/>
            </a:br>
            <a:endParaRPr lang="hu-HU" altLang="hu-HU"/>
          </a:p>
        </p:txBody>
      </p:sp>
      <p:pic>
        <p:nvPicPr>
          <p:cNvPr id="55299" name="Tartalom helye 3" descr="C:\Users\Pc\AppData\Local\Temp\Rar$DRa0.038\Lacinak Urbicon és Magunk Kenyerén 2013\Urbicon5.jpg">
            <a:extLst>
              <a:ext uri="{FF2B5EF4-FFF2-40B4-BE49-F238E27FC236}">
                <a16:creationId xmlns:a16="http://schemas.microsoft.com/office/drawing/2014/main" id="{97E6F260-6CFA-40B0-AE8D-7182DC03BD7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628775"/>
            <a:ext cx="5400675" cy="3384550"/>
          </a:xfrm>
        </p:spPr>
      </p:pic>
      <p:pic>
        <p:nvPicPr>
          <p:cNvPr id="55300" name="Kép 4" descr="http://keyframe.nava.hu/service/gallery/keyframe/2007/10/15/m1-12368/m1-12368-07080100.jpg">
            <a:extLst>
              <a:ext uri="{FF2B5EF4-FFF2-40B4-BE49-F238E27FC236}">
                <a16:creationId xmlns:a16="http://schemas.microsoft.com/office/drawing/2014/main" id="{550694EC-E2A4-4156-9215-41274661D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989138"/>
            <a:ext cx="3492500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9" descr="tooszlogokicsi">
            <a:extLst>
              <a:ext uri="{FF2B5EF4-FFF2-40B4-BE49-F238E27FC236}">
                <a16:creationId xmlns:a16="http://schemas.microsoft.com/office/drawing/2014/main" id="{0FC78A49-8586-4A06-808F-89CF971DB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777875"/>
            <a:ext cx="1719263" cy="1181100"/>
          </a:xfrm>
          <a:prstGeom prst="rect">
            <a:avLst/>
          </a:prstGeom>
          <a:noFill/>
          <a:ln w="25400">
            <a:solidFill>
              <a:srgbClr val="00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ím 1">
            <a:extLst>
              <a:ext uri="{FF2B5EF4-FFF2-40B4-BE49-F238E27FC236}">
                <a16:creationId xmlns:a16="http://schemas.microsoft.com/office/drawing/2014/main" id="{61509EBB-C054-45CD-B088-58AE6998C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/>
              <a:t>    Alakuló Ülés</a:t>
            </a:r>
            <a:br>
              <a:rPr lang="hu-HU" altLang="hu-HU"/>
            </a:br>
            <a:r>
              <a:rPr lang="hu-HU" altLang="hu-HU"/>
              <a:t> Alsómocsoládon</a:t>
            </a:r>
          </a:p>
        </p:txBody>
      </p:sp>
      <p:pic>
        <p:nvPicPr>
          <p:cNvPr id="57347" name="Picture 2">
            <a:extLst>
              <a:ext uri="{FF2B5EF4-FFF2-40B4-BE49-F238E27FC236}">
                <a16:creationId xmlns:a16="http://schemas.microsoft.com/office/drawing/2014/main" id="{E7FBD2D6-9426-4B52-BBD2-525274FDFF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773238"/>
            <a:ext cx="4281487" cy="3206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7348" name="Objektum 3">
            <a:extLst>
              <a:ext uri="{FF2B5EF4-FFF2-40B4-BE49-F238E27FC236}">
                <a16:creationId xmlns:a16="http://schemas.microsoft.com/office/drawing/2014/main" id="{5B9D9B24-3FF1-4966-9A71-8B1E0B4EF8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35600" y="1387475"/>
          <a:ext cx="3384550" cy="446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1" name="Document" r:id="rId4" imgW="5763431" imgH="8695615" progId="Word.Document.8">
                  <p:embed/>
                </p:oleObj>
              </mc:Choice>
              <mc:Fallback>
                <p:oleObj name="Document" r:id="rId4" imgW="5763431" imgH="8695615" progId="Word.Document.8">
                  <p:embed/>
                  <p:pic>
                    <p:nvPicPr>
                      <p:cNvPr id="57348" name="Objektum 3">
                        <a:extLst>
                          <a:ext uri="{FF2B5EF4-FFF2-40B4-BE49-F238E27FC236}">
                            <a16:creationId xmlns:a16="http://schemas.microsoft.com/office/drawing/2014/main" id="{5B9D9B24-3FF1-4966-9A71-8B1E0B4EF87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387475"/>
                        <a:ext cx="3384550" cy="446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9" name="Picture 3">
            <a:extLst>
              <a:ext uri="{FF2B5EF4-FFF2-40B4-BE49-F238E27FC236}">
                <a16:creationId xmlns:a16="http://schemas.microsoft.com/office/drawing/2014/main" id="{D4B42179-8B36-4D4A-8071-AFA64DBDA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88913"/>
            <a:ext cx="155098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ím 1">
            <a:extLst>
              <a:ext uri="{FF2B5EF4-FFF2-40B4-BE49-F238E27FC236}">
                <a16:creationId xmlns:a16="http://schemas.microsoft.com/office/drawing/2014/main" id="{ACDED139-C4F8-4962-9C06-6C5CA02B4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altLang="hu-HU"/>
          </a:p>
        </p:txBody>
      </p:sp>
      <p:pic>
        <p:nvPicPr>
          <p:cNvPr id="61443" name="Picture 2" descr="D:\2013\Innovatív polgármesteri klub\4k.jpg">
            <a:extLst>
              <a:ext uri="{FF2B5EF4-FFF2-40B4-BE49-F238E27FC236}">
                <a16:creationId xmlns:a16="http://schemas.microsoft.com/office/drawing/2014/main" id="{9F3715C4-42AB-4499-A250-9F7C60C26A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773238"/>
            <a:ext cx="4427538" cy="2951162"/>
          </a:xfrm>
          <a:noFill/>
        </p:spPr>
      </p:pic>
      <p:pic>
        <p:nvPicPr>
          <p:cNvPr id="61444" name="Kép 3" descr="D:\2013\Innovatív Önkormányzatok Klubja\0825.jpg">
            <a:extLst>
              <a:ext uri="{FF2B5EF4-FFF2-40B4-BE49-F238E27FC236}">
                <a16:creationId xmlns:a16="http://schemas.microsoft.com/office/drawing/2014/main" id="{78F9300F-0C73-47B7-A3CF-A3DE6485D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3375"/>
            <a:ext cx="431958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Kép 4" descr="D:\2015\Társadalmi Innováció\4478.jpg">
            <a:extLst>
              <a:ext uri="{FF2B5EF4-FFF2-40B4-BE49-F238E27FC236}">
                <a16:creationId xmlns:a16="http://schemas.microsoft.com/office/drawing/2014/main" id="{6CA24186-BAD8-4242-9A86-730699301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3068638"/>
            <a:ext cx="395287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698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4907E9-3ABF-43AA-8E16-F64408022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85875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hu-HU" sz="3200" dirty="0">
                <a:solidFill>
                  <a:srgbClr val="FFFF99"/>
                </a:solidFill>
              </a:rPr>
              <a:t>                Legjobb Önkormányzati Gyakorlatok Program</a:t>
            </a:r>
            <a:br>
              <a:rPr lang="hu-HU" sz="3200" dirty="0">
                <a:solidFill>
                  <a:srgbClr val="FFFF99"/>
                </a:solidFill>
              </a:rPr>
            </a:br>
            <a:endParaRPr lang="hu-HU" sz="3200" dirty="0">
              <a:solidFill>
                <a:srgbClr val="FFFF99"/>
              </a:solidFill>
            </a:endParaRPr>
          </a:p>
        </p:txBody>
      </p:sp>
      <p:sp>
        <p:nvSpPr>
          <p:cNvPr id="59395" name="Alcím 2">
            <a:extLst>
              <a:ext uri="{FF2B5EF4-FFF2-40B4-BE49-F238E27FC236}">
                <a16:creationId xmlns:a16="http://schemas.microsoft.com/office/drawing/2014/main" id="{99CB353C-5562-4EBA-9117-4F11057A2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85875"/>
            <a:ext cx="9144000" cy="5572125"/>
          </a:xfrm>
          <a:solidFill>
            <a:srgbClr val="FFFF99"/>
          </a:solidFill>
        </p:spPr>
        <p:txBody>
          <a:bodyPr/>
          <a:lstStyle/>
          <a:p>
            <a:r>
              <a:rPr lang="hu-HU" altLang="hu-H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Territoria</a:t>
            </a:r>
            <a:r>
              <a:rPr lang="hu-HU" altLang="hu-H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Innovációs Díj </a:t>
            </a:r>
          </a:p>
          <a:p>
            <a:endParaRPr lang="hu-HU" altLang="hu-H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ctr"/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2013-ban a Francia-Magyar Kezdeményezések (INFH), a Helyi Obszervatórium (LRMI) és a TÖOSZ által létrehozott </a:t>
            </a:r>
            <a:r>
              <a:rPr lang="hu-HU" altLang="hu-H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Magyar </a:t>
            </a:r>
            <a:r>
              <a:rPr lang="hu-HU" altLang="hu-H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Territoria</a:t>
            </a:r>
            <a:r>
              <a:rPr lang="hu-HU" altLang="hu-H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Innovációs Díj 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Szervező Bizottsága csatlakozott a Legjobb Önkormányzati Gyakorlatok pályázati rendszeréhez. A Magyar </a:t>
            </a:r>
            <a:r>
              <a:rPr lang="hu-HU" altLang="hu-H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Territoria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Innovációs Díj Szervező bizottsága és a LÖGY Irányító Bizottsága megállapodása alapján a rövid listára kerülő pályázatok – a LÖGY- kategóriáktól függetlenül – automatikusan versenyeznek az innovációs külön díjért. </a:t>
            </a:r>
          </a:p>
          <a:p>
            <a:pPr algn="just"/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Magyar </a:t>
            </a:r>
            <a:r>
              <a:rPr lang="hu-HU" altLang="hu-H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Territoria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Innovációs Díj három kategóriában: </a:t>
            </a:r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személyek, közösségek, önkormányzatok és külön elismerés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került odaítélésre. Az elbírálás legfőbb szempontjai: a projekt </a:t>
            </a:r>
            <a:r>
              <a:rPr lang="hu-HU" altLang="hu-H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innovativitása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megismételhetősége és a közpénzek takarékos felhasználása volt.</a:t>
            </a:r>
          </a:p>
          <a:p>
            <a:pPr algn="just"/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bizottság döntése alapján díjazott lett:</a:t>
            </a:r>
          </a:p>
          <a:p>
            <a:pPr algn="just"/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személy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kategóriában</a:t>
            </a:r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Seres Mária, Mátraverebély polgármestere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közösség 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kategóriában: </a:t>
            </a:r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Hernádszentandrás község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önkormányzat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kategóriában: </a:t>
            </a:r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Hidvégardó önkormányzata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külön elismerésben </a:t>
            </a:r>
            <a:r>
              <a:rPr lang="hu-HU" altLang="hu-H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részesült: </a:t>
            </a:r>
            <a:r>
              <a:rPr lang="hu-HU" altLang="hu-H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Alsómocsolád és Hajdúdorog önkormányzata</a:t>
            </a:r>
          </a:p>
        </p:txBody>
      </p:sp>
      <p:pic>
        <p:nvPicPr>
          <p:cNvPr id="59396" name="Picture 11" descr="\\Mars\common\TÖOSZ\TÖOSZ-emblémák\legkisebb kislogo sarga.jpg">
            <a:extLst>
              <a:ext uri="{FF2B5EF4-FFF2-40B4-BE49-F238E27FC236}">
                <a16:creationId xmlns:a16="http://schemas.microsoft.com/office/drawing/2014/main" id="{6890EC99-0D78-404D-875C-31CF56873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14313"/>
            <a:ext cx="1500188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3402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Cím 1">
            <a:extLst>
              <a:ext uri="{FF2B5EF4-FFF2-40B4-BE49-F238E27FC236}">
                <a16:creationId xmlns:a16="http://schemas.microsoft.com/office/drawing/2014/main" id="{D1B5FA30-65A6-4AC1-89CD-B3914F0E0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altLang="hu-HU"/>
          </a:p>
        </p:txBody>
      </p:sp>
      <p:pic>
        <p:nvPicPr>
          <p:cNvPr id="60419" name="Tartalom helye 3" descr="http://onkormanyzat.mti.hu/nagykep/87606">
            <a:extLst>
              <a:ext uri="{FF2B5EF4-FFF2-40B4-BE49-F238E27FC236}">
                <a16:creationId xmlns:a16="http://schemas.microsoft.com/office/drawing/2014/main" id="{8F649C5B-FA4A-4029-8EA5-D99D83E6EEE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00213"/>
            <a:ext cx="3535363" cy="2479675"/>
          </a:xfrm>
        </p:spPr>
      </p:pic>
      <p:pic>
        <p:nvPicPr>
          <p:cNvPr id="60420" name="Kép 4" descr="http://pozitivnap.hu/cache/d/3/3/c/7/d33c7bcdb40f4ed88d083830e45fdd9f446a076a.jpg">
            <a:extLst>
              <a:ext uri="{FF2B5EF4-FFF2-40B4-BE49-F238E27FC236}">
                <a16:creationId xmlns:a16="http://schemas.microsoft.com/office/drawing/2014/main" id="{0200FD8D-1E0E-46E3-858C-C28C0D57D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260350"/>
            <a:ext cx="560863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Kép 5" descr="http://bioszentandras.honlapom.hu/pages/bioszentandras/contents/startpage/doc/bio.jpg">
            <a:extLst>
              <a:ext uri="{FF2B5EF4-FFF2-40B4-BE49-F238E27FC236}">
                <a16:creationId xmlns:a16="http://schemas.microsoft.com/office/drawing/2014/main" id="{DCE6AF66-E399-440B-BC35-A698898B9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010025"/>
            <a:ext cx="3038475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Innovációs Díj Tallinn 2016</a:t>
            </a:r>
          </a:p>
        </p:txBody>
      </p:sp>
      <p:pic>
        <p:nvPicPr>
          <p:cNvPr id="52227" name="Tartalom helye 3" descr="https://scontent-ams3-1.xx.fbcdn.net/hphotos-xtf1/v/t1.0-9/12654431_957122634342616_8789582081687221048_n.jpg?oh=397cd4e4266679c0dbcd78d38e161043&amp;oe=573FA6B8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24525" y="1196975"/>
            <a:ext cx="3279775" cy="4525963"/>
          </a:xfrm>
        </p:spPr>
      </p:pic>
      <p:pic>
        <p:nvPicPr>
          <p:cNvPr id="52228" name="Kép 4" descr="https://scontent-ams3-1.xx.fbcdn.net/hphotos-xpf1/v/t1.0-9/12573838_957122511009295_339328092810002568_n.jpg?oh=cd0234823e2d9716eb485157ae6359d7&amp;oe=573103E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038" y="1195388"/>
            <a:ext cx="5545137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Kép 5" descr="Képtalálat a következőre: „Quality Innovation of the year”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265613"/>
            <a:ext cx="363537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ím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6186502" cy="1714512"/>
          </a:xfrm>
        </p:spPr>
        <p:txBody>
          <a:bodyPr/>
          <a:lstStyle/>
          <a:p>
            <a:r>
              <a:rPr lang="hu-HU" altLang="hu-HU" dirty="0"/>
              <a:t>„Magunk kenyerén”</a:t>
            </a:r>
            <a:br>
              <a:rPr lang="hu-HU" altLang="hu-HU" dirty="0"/>
            </a:br>
            <a:r>
              <a:rPr lang="hu-HU" altLang="hu-HU" sz="3600" dirty="0"/>
              <a:t>Mezőgazdaság élénkítő  programelem</a:t>
            </a:r>
          </a:p>
        </p:txBody>
      </p:sp>
      <p:pic>
        <p:nvPicPr>
          <p:cNvPr id="41987" name="Picture 2" descr="https://encrypted-tbn0.gstatic.com/images?q=tbn:ANd9GcScabhcjq-l7G-eifaTJt2eelKIJOKqRu8SS9tO1rMFP6Nm0ABGb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80175" y="4665663"/>
            <a:ext cx="2525713" cy="19018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AutoShape 8" descr="data:image/jpeg;base64,/9j/4AAQSkZJRgABAQAAAQABAAD/2wCEAAkGBwgHBgkIBwgKCgkLDRYPDQwMDRsUFRAWIB0iIiAdHx8kKDQsJCYxJx8fLT0tMTU3Ojo6Iys/RD84QzQ5OjcBCgoKDQwNGg8PGjclHyU3Nzc3Nzc3Nzc3Nzc3Nzc3Nzc3Nzc3Nzc3Nzc3Nzc3Nzc3Nzc3Nzc3Nzc3Nzc3Nzc3N//AABEIAFsAeQMBIgACEQEDEQH/xAAcAAABBQEBAQAAAAAAAAAAAAACAQMEBQYABwj/xAA9EAABAwIDBAcFBgQHAAAAAAABAgMRAAQSITEFQVGRBhMiYXGBoRQyQlKxByNiwdHwFVOSojNDVYKU4fL/xAAYAQADAQEAAAAAAAAAAAAAAAAAAQMCBP/EACARAAIDAQACAgMAAAAAAAAAAAABAhEhAxIioeEEE3H/2gAMAwEAAhEDEQA/AMzPA0oWdDnXAzuFLhO5KT4V0HMIVJ0MCkhJ0WmiKSfeR6UJSnh6UaB2nxUQWR8SudB2RuruzqAaQBY5+I0UTvpuB4UumihTAIpA1xUMo4KmuxrGiq7rVb8PKlYCdngRXFI3LjypcYOqU0sYtMPOmA3hV/M9K4Yh8U+FOdUriKQtqGlFAcFL8fGm8Z4Ci7Q1FM4+4UgJGDgpPOl6pe4jyVSYEd4oepT/ADPWgB1KHtxJ86uei7Aubq5DzDLqkNYmutJwlU74/OqEsqghLywDqEuETRWpes3S6w64FkROMn0qM49XLHSOnnLhGDtXL4PWbbo3sva2zG27uwt7S9U2CXbOQEq9JHiK8vv2HrG8ftLlsB1lZQrhI3jurY/Z/tu8evHGLk4k5lKtw7qqPtBaDXSu890BYQvmgT6g04N3TJ9KatGcxJOqY8KIFkjPEKDD+JPOkg8KqSCwoJyVzFdg8/OhidK6FDcaBhYFUJbXrFdnwNSGbS6ebW42yerQnEpajhSB4nLyowCPhPynlSgK4Gl8hQmaYhxOPjzpqVcBzpCc9CaYxK+WlYEgHvHOlidTRYOHaoYIOhFAHFHAj+quLaxvA86TfPV+cmlAndFAGz+zy3X7QHgNVEGdI/cVWfaA/wBf0rvSPgwI5JE+s1rfs5snhadY8hSBmEyKx6NmXfSPbt2+nElpx5S1ObonIDviKmn7NlWvVIoJTMEGalM7NvXyAza3SsWkNKM+lerbF2JsnZWFVvbpW8BAcUJXO8zuNaGzZOSlSCd5M0n0BczxdPRTbIkvM+zpHxPEJz7hqeVXGzegG0H1JU/dJbaOpwmfIT+VemXTbanUrOak6EjMeFP24bICchWHORtc0Zez6GbL2Uwq5ukuXRRnE5k7v3NZzpyGbWwthbNssquHCpSWxlhSNO8SRn+x6TewpAYBOFWau+vHend8q76QPMwpbVqA0ncAdT6n0pQtysJ0o0UJdUTmrlQ4+OdNfdg9lAJ7jNKUuET1gbHDCK6LIDwU38QPlTPWM99IlMf5qlnuFM9r5RzosCSnrRrhHhIpwLUPePJVIXDupOsUNZPKmIIu5b+dHavJNy1ixFIWJE1CculIVJbketMLvcLwUgZcjNZchpH0X0aDf8PThIwxJ75qivkWexmW7HZ7eBCZgz73GeNZjYPTcW+y0IeSoYUxmDU1nblptEw8MSTwOnfzFQOjC82Y6VrxCREa6GtIg/cgAZ7gDpWYsTZ20rafXmqClRBzqTc9ILdjEpx9CR3kCk2MulW/W5KVGcxNPtWvV5IwZ7xrWYT0pskKxG5bImJxin0dNdkt5O3iMUe6gKX9AayOy0N9aqvTa9a31qM1Jx9oeVeE7Xf9pubq8S4lxDtw4pK0nIAkkZf9UW2ru5udr3t02ss9c+pSe0MknTXPKqt1KSRKGyYklOU+UxU3+x4sOmMuEde/36CZcbDag8+2XCZASlQju0pVntRhB7wcjTKnrhOPqlBtJVMJSJHnSqcCs3G1T8RG+q8nNZIj+U+U6lDGPh1IHbGXcab61r5fUUKSxvUoCfiBNBjZ+cf0V0WcROCifhIrq4Ab1GlgfN6VvQBKErEKiot2wlBbEanUcKlEGciOVAsrSkkhMDfSatAjYbB2JbP2wUtBSImQSKp3mbe2uFezur1iDKfyFL0de2oyMITcqZXxUYj8qjbRL1rdrYDzi0iCO3MdxqEY2yreFtbqdfELuHBOvbIn1qUNhslRWM51k4jzmqG1v3G4++WFDcpsEfrWhsdq277aAVnGMlJS3I/UUnBoakmR3diT7hWg8U4wPSpdrZqZCk48c7lf+afU6CQG1IE6FKs/rT9qtSlQ6pf90etYNFSrZqQ8XHCFGZwmP0qj2xi6xWK2bTBjsqra3IkiFSDxMVkdvEqucJQJGi4MkcM8uVbgrZmeIz5bdGcjwIFLhy+8S1zipWH8Q5UuAfMKt4kmyCpAOiwBwxUz1Svm/uFWRZSflpn2dP4aPEVkgTvNJNNPKKfdMVHU85PvmtWBOmBuoFOLGXVyPEVEStZ1UedO2susha1KKs88RrLltDrLNH0X2lfqQ5ahxPUgYMCkyQO5VVu0key3rrCQVJSciddKb6NurbcWUKIMgVP2+kJu2yNVtBSjxMmsc3puS9SsCgoZpINIUzuPjSLMDKhC1DQmqkxYI+KpbG1L63/wrx0d2Mn60ym/u0e7cODzoxta9nCXgofibSfqKTGiwT0lvyyWnENOGZCynMciBUK8vV3bgcdSMQEQCY+tMrcU6cSwmfwoCfpTZpKKWoG2w8Y+Qc66UncedBuq+6JtNOLuy6wy7ARHWtJXHvaSDWrFVlHhnQnlTOD9xW+catwt6LKyETEWjeUf7asf4fYf6fZ/8ZH6UvIfif/Z"/>
          <p:cNvSpPr>
            <a:spLocks noChangeAspect="1" noChangeArrowheads="1"/>
          </p:cNvSpPr>
          <p:nvPr/>
        </p:nvSpPr>
        <p:spPr bwMode="auto">
          <a:xfrm>
            <a:off x="155575" y="-411163"/>
            <a:ext cx="1152525" cy="86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989" name="AutoShape 10" descr="data:image/jpeg;base64,/9j/4AAQSkZJRgABAQAAAQABAAD/2wCEAAkGBwgHBgkIBwgKCgkLDRYPDQwMDRsUFRAWIB0iIiAdHx8kKDQsJCYxJx8fLT0tMTU3Ojo6Iys/RD84QzQ5OjcBCgoKDQwNGg8PGjclHyU3Nzc3Nzc3Nzc3Nzc3Nzc3Nzc3Nzc3Nzc3Nzc3Nzc3Nzc3Nzc3Nzc3Nzc3Nzc3Nzc3N//AABEIAFsAeQMBIgACEQEDEQH/xAAcAAABBQEBAQAAAAAAAAAAAAACAQMEBQYABwj/xAA9EAABAwIDBAcFBgQHAAAAAAABAgMRAAQSITEFQVGRBhMiYXGBoRQyQlKxByNiwdHwFVOSojNDVYKU4fL/xAAYAQADAQEAAAAAAAAAAAAAAAAAAQMCBP/EACARAAIDAQACAgMAAAAAAAAAAAABAhEhAxIioeEEE3H/2gAMAwEAAhEDEQA/AMzPA0oWdDnXAzuFLhO5KT4V0HMIVJ0MCkhJ0WmiKSfeR6UJSnh6UaB2nxUQWR8SudB2RuruzqAaQBY5+I0UTvpuB4UumihTAIpA1xUMo4KmuxrGiq7rVb8PKlYCdngRXFI3LjypcYOqU0sYtMPOmA3hV/M9K4Yh8U+FOdUriKQtqGlFAcFL8fGm8Z4Ci7Q1FM4+4UgJGDgpPOl6pe4jyVSYEd4oepT/ADPWgB1KHtxJ86uei7Aubq5DzDLqkNYmutJwlU74/OqEsqghLywDqEuETRWpes3S6w64FkROMn0qM49XLHSOnnLhGDtXL4PWbbo3sva2zG27uwt7S9U2CXbOQEq9JHiK8vv2HrG8ftLlsB1lZQrhI3jurY/Z/tu8evHGLk4k5lKtw7qqPtBaDXSu890BYQvmgT6g04N3TJ9KatGcxJOqY8KIFkjPEKDD+JPOkg8KqSCwoJyVzFdg8/OhidK6FDcaBhYFUJbXrFdnwNSGbS6ebW42yerQnEpajhSB4nLyowCPhPynlSgK4Gl8hQmaYhxOPjzpqVcBzpCc9CaYxK+WlYEgHvHOlidTRYOHaoYIOhFAHFHAj+quLaxvA86TfPV+cmlAndFAGz+zy3X7QHgNVEGdI/cVWfaA/wBf0rvSPgwI5JE+s1rfs5snhadY8hSBmEyKx6NmXfSPbt2+nElpx5S1ObonIDviKmn7NlWvVIoJTMEGalM7NvXyAza3SsWkNKM+lerbF2JsnZWFVvbpW8BAcUJXO8zuNaGzZOSlSCd5M0n0BczxdPRTbIkvM+zpHxPEJz7hqeVXGzegG0H1JU/dJbaOpwmfIT+VemXTbanUrOak6EjMeFP24bICchWHORtc0Zez6GbL2Uwq5ukuXRRnE5k7v3NZzpyGbWwthbNssquHCpSWxlhSNO8SRn+x6TewpAYBOFWau+vHend8q76QPMwpbVqA0ncAdT6n0pQtysJ0o0UJdUTmrlQ4+OdNfdg9lAJ7jNKUuET1gbHDCK6LIDwU38QPlTPWM99IlMf5qlnuFM9r5RzosCSnrRrhHhIpwLUPePJVIXDupOsUNZPKmIIu5b+dHavJNy1ixFIWJE1CculIVJbketMLvcLwUgZcjNZchpH0X0aDf8PThIwxJ75qivkWexmW7HZ7eBCZgz73GeNZjYPTcW+y0IeSoYUxmDU1nblptEw8MSTwOnfzFQOjC82Y6VrxCREa6GtIg/cgAZ7gDpWYsTZ20rafXmqClRBzqTc9ILdjEpx9CR3kCk2MulW/W5KVGcxNPtWvV5IwZ7xrWYT0pskKxG5bImJxin0dNdkt5O3iMUe6gKX9AayOy0N9aqvTa9a31qM1Jx9oeVeE7Xf9pubq8S4lxDtw4pK0nIAkkZf9UW2ru5udr3t02ss9c+pSe0MknTXPKqt1KSRKGyYklOU+UxU3+x4sOmMuEde/36CZcbDag8+2XCZASlQju0pVntRhB7wcjTKnrhOPqlBtJVMJSJHnSqcCs3G1T8RG+q8nNZIj+U+U6lDGPh1IHbGXcab61r5fUUKSxvUoCfiBNBjZ+cf0V0WcROCifhIrq4Ab1GlgfN6VvQBKErEKiot2wlBbEanUcKlEGciOVAsrSkkhMDfSatAjYbB2JbP2wUtBSImQSKp3mbe2uFezur1iDKfyFL0de2oyMITcqZXxUYj8qjbRL1rdrYDzi0iCO3MdxqEY2yreFtbqdfELuHBOvbIn1qUNhslRWM51k4jzmqG1v3G4++WFDcpsEfrWhsdq277aAVnGMlJS3I/UUnBoakmR3diT7hWg8U4wPSpdrZqZCk48c7lf+afU6CQG1IE6FKs/rT9qtSlQ6pf90etYNFSrZqQ8XHCFGZwmP0qj2xi6xWK2bTBjsqra3IkiFSDxMVkdvEqucJQJGi4MkcM8uVbgrZmeIz5bdGcjwIFLhy+8S1zipWH8Q5UuAfMKt4kmyCpAOiwBwxUz1Svm/uFWRZSflpn2dP4aPEVkgTvNJNNPKKfdMVHU85PvmtWBOmBuoFOLGXVyPEVEStZ1UedO2susha1KKs88RrLltDrLNH0X2lfqQ5ahxPUgYMCkyQO5VVu0key3rrCQVJSciddKb6NurbcWUKIMgVP2+kJu2yNVtBSjxMmsc3puS9SsCgoZpINIUzuPjSLMDKhC1DQmqkxYI+KpbG1L63/wrx0d2Mn60ym/u0e7cODzoxta9nCXgofibSfqKTGiwT0lvyyWnENOGZCynMciBUK8vV3bgcdSMQEQCY+tMrcU6cSwmfwoCfpTZpKKWoG2w8Y+Qc66UncedBuq+6JtNOLuy6wy7ARHWtJXHvaSDWrFVlHhnQnlTOD9xW+catwt6LKyETEWjeUf7asf4fYf6fZ/8ZH6UvIfif/Z"/>
          <p:cNvSpPr>
            <a:spLocks noChangeAspect="1" noChangeArrowheads="1"/>
          </p:cNvSpPr>
          <p:nvPr/>
        </p:nvSpPr>
        <p:spPr bwMode="auto">
          <a:xfrm>
            <a:off x="307975" y="-258763"/>
            <a:ext cx="1152525" cy="86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990" name="AutoShape 12" descr="data:image/jpeg;base64,/9j/4AAQSkZJRgABAQAAAQABAAD/2wCEAAkGBwgHBgkIBwgKCgkLDRYPDQwMDRsUFRAWIB0iIiAdHx8kKDQsJCYxJx8fLT0tMTU3Ojo6Iys/RD84QzQ5OjcBCgoKDQwNGg8PGjclHyU3Nzc3Nzc3Nzc3Nzc3Nzc3Nzc3Nzc3Nzc3Nzc3Nzc3Nzc3Nzc3Nzc3Nzc3Nzc3Nzc3N//AABEIAFsAeQMBIgACEQEDEQH/xAAcAAABBQEBAQAAAAAAAAAAAAACAQMEBQYABwj/xAA9EAABAwIDBAcFBgQHAAAAAAABAgMRAAQSITEFQVGRBhMiYXGBoRQyQlKxByNiwdHwFVOSojNDVYKU4fL/xAAYAQADAQEAAAAAAAAAAAAAAAAAAQMCBP/EACARAAIDAQACAgMAAAAAAAAAAAABAhEhAxIioeEEE3H/2gAMAwEAAhEDEQA/AMzPA0oWdDnXAzuFLhO5KT4V0HMIVJ0MCkhJ0WmiKSfeR6UJSnh6UaB2nxUQWR8SudB2RuruzqAaQBY5+I0UTvpuB4UumihTAIpA1xUMo4KmuxrGiq7rVb8PKlYCdngRXFI3LjypcYOqU0sYtMPOmA3hV/M9K4Yh8U+FOdUriKQtqGlFAcFL8fGm8Z4Ci7Q1FM4+4UgJGDgpPOl6pe4jyVSYEd4oepT/ADPWgB1KHtxJ86uei7Aubq5DzDLqkNYmutJwlU74/OqEsqghLywDqEuETRWpes3S6w64FkROMn0qM49XLHSOnnLhGDtXL4PWbbo3sva2zG27uwt7S9U2CXbOQEq9JHiK8vv2HrG8ftLlsB1lZQrhI3jurY/Z/tu8evHGLk4k5lKtw7qqPtBaDXSu890BYQvmgT6g04N3TJ9KatGcxJOqY8KIFkjPEKDD+JPOkg8KqSCwoJyVzFdg8/OhidK6FDcaBhYFUJbXrFdnwNSGbS6ebW42yerQnEpajhSB4nLyowCPhPynlSgK4Gl8hQmaYhxOPjzpqVcBzpCc9CaYxK+WlYEgHvHOlidTRYOHaoYIOhFAHFHAj+quLaxvA86TfPV+cmlAndFAGz+zy3X7QHgNVEGdI/cVWfaA/wBf0rvSPgwI5JE+s1rfs5snhadY8hSBmEyKx6NmXfSPbt2+nElpx5S1ObonIDviKmn7NlWvVIoJTMEGalM7NvXyAza3SsWkNKM+lerbF2JsnZWFVvbpW8BAcUJXO8zuNaGzZOSlSCd5M0n0BczxdPRTbIkvM+zpHxPEJz7hqeVXGzegG0H1JU/dJbaOpwmfIT+VemXTbanUrOak6EjMeFP24bICchWHORtc0Zez6GbL2Uwq5ukuXRRnE5k7v3NZzpyGbWwthbNssquHCpSWxlhSNO8SRn+x6TewpAYBOFWau+vHend8q76QPMwpbVqA0ncAdT6n0pQtysJ0o0UJdUTmrlQ4+OdNfdg9lAJ7jNKUuET1gbHDCK6LIDwU38QPlTPWM99IlMf5qlnuFM9r5RzosCSnrRrhHhIpwLUPePJVIXDupOsUNZPKmIIu5b+dHavJNy1ixFIWJE1CculIVJbketMLvcLwUgZcjNZchpH0X0aDf8PThIwxJ75qivkWexmW7HZ7eBCZgz73GeNZjYPTcW+y0IeSoYUxmDU1nblptEw8MSTwOnfzFQOjC82Y6VrxCREa6GtIg/cgAZ7gDpWYsTZ20rafXmqClRBzqTc9ILdjEpx9CR3kCk2MulW/W5KVGcxNPtWvV5IwZ7xrWYT0pskKxG5bImJxin0dNdkt5O3iMUe6gKX9AayOy0N9aqvTa9a31qM1Jx9oeVeE7Xf9pubq8S4lxDtw4pK0nIAkkZf9UW2ru5udr3t02ss9c+pSe0MknTXPKqt1KSRKGyYklOU+UxU3+x4sOmMuEde/36CZcbDag8+2XCZASlQju0pVntRhB7wcjTKnrhOPqlBtJVMJSJHnSqcCs3G1T8RG+q8nNZIj+U+U6lDGPh1IHbGXcab61r5fUUKSxvUoCfiBNBjZ+cf0V0WcROCifhIrq4Ab1GlgfN6VvQBKErEKiot2wlBbEanUcKlEGciOVAsrSkkhMDfSatAjYbB2JbP2wUtBSImQSKp3mbe2uFezur1iDKfyFL0de2oyMITcqZXxUYj8qjbRL1rdrYDzi0iCO3MdxqEY2yreFtbqdfELuHBOvbIn1qUNhslRWM51k4jzmqG1v3G4++WFDcpsEfrWhsdq277aAVnGMlJS3I/UUnBoakmR3diT7hWg8U4wPSpdrZqZCk48c7lf+afU6CQG1IE6FKs/rT9qtSlQ6pf90etYNFSrZqQ8XHCFGZwmP0qj2xi6xWK2bTBjsqra3IkiFSDxMVkdvEqucJQJGi4MkcM8uVbgrZmeIz5bdGcjwIFLhy+8S1zipWH8Q5UuAfMKt4kmyCpAOiwBwxUz1Svm/uFWRZSflpn2dP4aPEVkgTvNJNNPKKfdMVHU85PvmtWBOmBuoFOLGXVyPEVEStZ1UedO2susha1KKs88RrLltDrLNH0X2lfqQ5ahxPUgYMCkyQO5VVu0key3rrCQVJSciddKb6NurbcWUKIMgVP2+kJu2yNVtBSjxMmsc3puS9SsCgoZpINIUzuPjSLMDKhC1DQmqkxYI+KpbG1L63/wrx0d2Mn60ym/u0e7cODzoxta9nCXgofibSfqKTGiwT0lvyyWnENOGZCynMciBUK8vV3bgcdSMQEQCY+tMrcU6cSwmfwoCfpTZpKKWoG2w8Y+Qc66UncedBuq+6JtNOLuy6wy7ARHWtJXHvaSDWrFVlHhnQnlTOD9xW+catwt6LKyETEWjeUf7asf4fYf6fZ/8ZH6UvIfif/Z"/>
          <p:cNvSpPr>
            <a:spLocks noChangeAspect="1" noChangeArrowheads="1"/>
          </p:cNvSpPr>
          <p:nvPr/>
        </p:nvSpPr>
        <p:spPr bwMode="auto">
          <a:xfrm>
            <a:off x="460375" y="-106363"/>
            <a:ext cx="1152525" cy="86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991" name="AutoShape 14" descr="data:image/jpeg;base64,/9j/4AAQSkZJRgABAQAAAQABAAD/2wCEAAkGBwgHBgkIBwgKCgkLDRYPDQwMDRsUFRAWIB0iIiAdHx8kKDQsJCYxJx8fLT0tMTU3Ojo6Iys/RD84QzQ5OjcBCgoKDQwNGg8PGjclHyU3Nzc3Nzc3Nzc3Nzc3Nzc3Nzc3Nzc3Nzc3Nzc3Nzc3Nzc3Nzc3Nzc3Nzc3Nzc3Nzc3N//AABEIAFsAeQMBIgACEQEDEQH/xAAcAAABBQEBAQAAAAAAAAAAAAACAQMEBQYABwj/xAA9EAABAwIDBAcFBgQHAAAAAAABAgMRAAQSITEFQVGRBhMiYXGBoRQyQlKxByNiwdHwFVOSojNDVYKU4fL/xAAYAQADAQEAAAAAAAAAAAAAAAAAAQMCBP/EACARAAIDAQACAgMAAAAAAAAAAAABAhEhAxIioeEEE3H/2gAMAwEAAhEDEQA/AMzPA0oWdDnXAzuFLhO5KT4V0HMIVJ0MCkhJ0WmiKSfeR6UJSnh6UaB2nxUQWR8SudB2RuruzqAaQBY5+I0UTvpuB4UumihTAIpA1xUMo4KmuxrGiq7rVb8PKlYCdngRXFI3LjypcYOqU0sYtMPOmA3hV/M9K4Yh8U+FOdUriKQtqGlFAcFL8fGm8Z4Ci7Q1FM4+4UgJGDgpPOl6pe4jyVSYEd4oepT/ADPWgB1KHtxJ86uei7Aubq5DzDLqkNYmutJwlU74/OqEsqghLywDqEuETRWpes3S6w64FkROMn0qM49XLHSOnnLhGDtXL4PWbbo3sva2zG27uwt7S9U2CXbOQEq9JHiK8vv2HrG8ftLlsB1lZQrhI3jurY/Z/tu8evHGLk4k5lKtw7qqPtBaDXSu890BYQvmgT6g04N3TJ9KatGcxJOqY8KIFkjPEKDD+JPOkg8KqSCwoJyVzFdg8/OhidK6FDcaBhYFUJbXrFdnwNSGbS6ebW42yerQnEpajhSB4nLyowCPhPynlSgK4Gl8hQmaYhxOPjzpqVcBzpCc9CaYxK+WlYEgHvHOlidTRYOHaoYIOhFAHFHAj+quLaxvA86TfPV+cmlAndFAGz+zy3X7QHgNVEGdI/cVWfaA/wBf0rvSPgwI5JE+s1rfs5snhadY8hSBmEyKx6NmXfSPbt2+nElpx5S1ObonIDviKmn7NlWvVIoJTMEGalM7NvXyAza3SsWkNKM+lerbF2JsnZWFVvbpW8BAcUJXO8zuNaGzZOSlSCd5M0n0BczxdPRTbIkvM+zpHxPEJz7hqeVXGzegG0H1JU/dJbaOpwmfIT+VemXTbanUrOak6EjMeFP24bICchWHORtc0Zez6GbL2Uwq5ukuXRRnE5k7v3NZzpyGbWwthbNssquHCpSWxlhSNO8SRn+x6TewpAYBOFWau+vHend8q76QPMwpbVqA0ncAdT6n0pQtysJ0o0UJdUTmrlQ4+OdNfdg9lAJ7jNKUuET1gbHDCK6LIDwU38QPlTPWM99IlMf5qlnuFM9r5RzosCSnrRrhHhIpwLUPePJVIXDupOsUNZPKmIIu5b+dHavJNy1ixFIWJE1CculIVJbketMLvcLwUgZcjNZchpH0X0aDf8PThIwxJ75qivkWexmW7HZ7eBCZgz73GeNZjYPTcW+y0IeSoYUxmDU1nblptEw8MSTwOnfzFQOjC82Y6VrxCREa6GtIg/cgAZ7gDpWYsTZ20rafXmqClRBzqTc9ILdjEpx9CR3kCk2MulW/W5KVGcxNPtWvV5IwZ7xrWYT0pskKxG5bImJxin0dNdkt5O3iMUe6gKX9AayOy0N9aqvTa9a31qM1Jx9oeVeE7Xf9pubq8S4lxDtw4pK0nIAkkZf9UW2ru5udr3t02ss9c+pSe0MknTXPKqt1KSRKGyYklOU+UxU3+x4sOmMuEde/36CZcbDag8+2XCZASlQju0pVntRhB7wcjTKnrhOPqlBtJVMJSJHnSqcCs3G1T8RG+q8nNZIj+U+U6lDGPh1IHbGXcab61r5fUUKSxvUoCfiBNBjZ+cf0V0WcROCifhIrq4Ab1GlgfN6VvQBKErEKiot2wlBbEanUcKlEGciOVAsrSkkhMDfSatAjYbB2JbP2wUtBSImQSKp3mbe2uFezur1iDKfyFL0de2oyMITcqZXxUYj8qjbRL1rdrYDzi0iCO3MdxqEY2yreFtbqdfELuHBOvbIn1qUNhslRWM51k4jzmqG1v3G4++WFDcpsEfrWhsdq277aAVnGMlJS3I/UUnBoakmR3diT7hWg8U4wPSpdrZqZCk48c7lf+afU6CQG1IE6FKs/rT9qtSlQ6pf90etYNFSrZqQ8XHCFGZwmP0qj2xi6xWK2bTBjsqra3IkiFSDxMVkdvEqucJQJGi4MkcM8uVbgrZmeIz5bdGcjwIFLhy+8S1zipWH8Q5UuAfMKt4kmyCpAOiwBwxUz1Svm/uFWRZSflpn2dP4aPEVkgTvNJNNPKKfdMVHU85PvmtWBOmBuoFOLGXVyPEVEStZ1UedO2susha1KKs88RrLltDrLNH0X2lfqQ5ahxPUgYMCkyQO5VVu0key3rrCQVJSciddKb6NurbcWUKIMgVP2+kJu2yNVtBSjxMmsc3puS9SsCgoZpINIUzuPjSLMDKhC1DQmqkxYI+KpbG1L63/wrx0d2Mn60ym/u0e7cODzoxta9nCXgofibSfqKTGiwT0lvyyWnENOGZCynMciBUK8vV3bgcdSMQEQCY+tMrcU6cSwmfwoCfpTZpKKWoG2w8Y+Qc66UncedBuq+6JtNOLuy6wy7ARHWtJXHvaSDWrFVlHhnQnlTOD9xW+catwt6LKyETEWjeUf7asf4fYf6fZ/8ZH6UvIfif/Z"/>
          <p:cNvSpPr>
            <a:spLocks noChangeAspect="1" noChangeArrowheads="1"/>
          </p:cNvSpPr>
          <p:nvPr/>
        </p:nvSpPr>
        <p:spPr bwMode="auto">
          <a:xfrm>
            <a:off x="612775" y="46038"/>
            <a:ext cx="11525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altLang="hu-HU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41992" name="Picture 6" descr="F:\Ancsika\Magunk kenyerén\5000 Rigac hátold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80175" y="327025"/>
            <a:ext cx="2525713" cy="19494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93" name="Picture 5" descr="\\Dlink\Volume_1\2013 év anyagai\Képek\Július\Falunapi megbeszélés - '13.06\P62600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80175" y="2519363"/>
            <a:ext cx="2551113" cy="19145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94" name="Picture 5" descr="F:\Képek\Május\Majális - '13.05.01\P502005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786322"/>
            <a:ext cx="2455863" cy="1768475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1995" name="Picture 7" descr="\\Dlink\Volume_1\2013 év anyagai\Képek\Állatos fotók\2013-05-28 2013.05.28\2013.05.28 22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7325" y="4048125"/>
            <a:ext cx="3346450" cy="250983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96" name="Picture 5" descr="DSCN27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1928802"/>
            <a:ext cx="2590799" cy="1943099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97" name="Picture 6" descr="P7040316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8"/>
          <a:srcRect/>
          <a:stretch>
            <a:fillRect/>
          </a:stretch>
        </p:blipFill>
        <p:spPr>
          <a:xfrm>
            <a:off x="3643306" y="2500306"/>
            <a:ext cx="2686050" cy="2014537"/>
          </a:xfrm>
          <a:noFill/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2271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CA7F526-80A4-4D91-9BE2-0C95BC654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hu-HU" sz="9600" b="1" dirty="0">
                <a:solidFill>
                  <a:srgbClr val="FF0000"/>
                </a:solidFill>
              </a:rPr>
              <a:t>NEM!!</a:t>
            </a:r>
          </a:p>
        </p:txBody>
      </p:sp>
      <p:pic>
        <p:nvPicPr>
          <p:cNvPr id="4" name="Tartalom helye 3" descr="Kapcsolódó kép">
            <a:extLst>
              <a:ext uri="{FF2B5EF4-FFF2-40B4-BE49-F238E27FC236}">
                <a16:creationId xmlns:a16="http://schemas.microsoft.com/office/drawing/2014/main" id="{BCC92B41-A5A7-4DDE-962E-43E7F3ED7A8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30" y="1690689"/>
            <a:ext cx="4200940" cy="5167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Kép 4" descr="Kapcsolódó kép">
            <a:extLst>
              <a:ext uri="{FF2B5EF4-FFF2-40B4-BE49-F238E27FC236}">
                <a16:creationId xmlns:a16="http://schemas.microsoft.com/office/drawing/2014/main" id="{1A69CEFB-977F-4D11-93E2-3712103673C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22" y="171666"/>
            <a:ext cx="3829878" cy="404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Kép 5" descr="Kapcsolódó kép">
            <a:extLst>
              <a:ext uri="{FF2B5EF4-FFF2-40B4-BE49-F238E27FC236}">
                <a16:creationId xmlns:a16="http://schemas.microsoft.com/office/drawing/2014/main" id="{73073498-B8C0-468C-8A8F-FB6EA3F9102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533" y="3843131"/>
            <a:ext cx="2701580" cy="3014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764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467544" y="271669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b="1" dirty="0">
                <a:latin typeface="Garamond" panose="02020404030301010803" pitchFamily="18" charset="0"/>
              </a:rPr>
              <a:t>Életre kelt az új álom- </a:t>
            </a:r>
            <a:r>
              <a:rPr lang="hu-HU" sz="2700" b="1" dirty="0" err="1">
                <a:latin typeface="Garamond" panose="02020404030301010803" pitchFamily="18" charset="0"/>
              </a:rPr>
              <a:t>Smart</a:t>
            </a:r>
            <a:r>
              <a:rPr lang="hu-HU" sz="2700" b="1" dirty="0">
                <a:latin typeface="Garamond" panose="02020404030301010803" pitchFamily="18" charset="0"/>
              </a:rPr>
              <a:t> </a:t>
            </a:r>
            <a:r>
              <a:rPr lang="hu-HU" sz="2700" b="1" dirty="0" err="1">
                <a:latin typeface="Garamond" panose="02020404030301010803" pitchFamily="18" charset="0"/>
              </a:rPr>
              <a:t>Village</a:t>
            </a:r>
            <a:r>
              <a:rPr lang="hu-HU" sz="2700" b="1" dirty="0">
                <a:latin typeface="Garamond" panose="02020404030301010803" pitchFamily="18" charset="0"/>
              </a:rPr>
              <a:t> műhely</a:t>
            </a:r>
            <a:br>
              <a:rPr lang="hu-HU" sz="2700" b="1" dirty="0">
                <a:latin typeface="Garamond" panose="02020404030301010803" pitchFamily="18" charset="0"/>
              </a:rPr>
            </a:br>
            <a:r>
              <a:rPr lang="hu-HU" sz="2700" b="1" dirty="0">
                <a:latin typeface="Garamond" panose="02020404030301010803" pitchFamily="18" charset="0"/>
              </a:rPr>
              <a:t>2016. május 03.</a:t>
            </a:r>
          </a:p>
        </p:txBody>
      </p:sp>
      <p:pic>
        <p:nvPicPr>
          <p:cNvPr id="6" name="Picture 15" descr="\\DLINK\Volume_1\2016. év anyagai\Képek\Május\Smart Village műhely - 2016. 05. 03\P5030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0976"/>
            <a:ext cx="3402773" cy="25520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\\Dlink\Volume_1\2016. év anyagai\Képek\Május\Smart Village műhely - 2016. 05. 03\P50300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4633937" cy="347545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\\Dlink\Volume_1\2016. év anyagai\Képek\Május\Smart Village műhely - 2016. 05. 03\P50300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46" y="4055572"/>
            <a:ext cx="2604463" cy="195334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593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8ECC84-A563-42A3-9F14-F71FB0EBB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Alsómocsolád definíciója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5221CD-1333-4B5D-A25E-96646168A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sz="2000" dirty="0"/>
              <a:t>Okos falu: közösségi alapon szerveződő kezdeményezés, amely az információs technológiák adta lehetőségeket hivatott hasznosítani a vidéki térségekben.  A kezdeményezés lényege a </a:t>
            </a:r>
            <a:r>
              <a:rPr lang="hu-HU" sz="2000" b="1" dirty="0"/>
              <a:t>közösségi erőforrások összekapcsolása</a:t>
            </a:r>
            <a:r>
              <a:rPr lang="hu-HU" sz="2000" dirty="0"/>
              <a:t> információs technológiai vívmányokkal. Megvalósulásának hozadéka, hogy </a:t>
            </a:r>
            <a:r>
              <a:rPr lang="hu-HU" sz="2000" b="1" dirty="0"/>
              <a:t>határokat bont a vidékiek számára </a:t>
            </a:r>
            <a:r>
              <a:rPr lang="hu-HU" sz="2000" dirty="0"/>
              <a:t>sokszor </a:t>
            </a:r>
            <a:r>
              <a:rPr lang="hu-HU" sz="2000" i="1" dirty="0"/>
              <a:t>nehezen átlátható a </a:t>
            </a:r>
            <a:r>
              <a:rPr lang="hu-HU" sz="2000" dirty="0"/>
              <a:t>modern nagyvárosi világ, és a falusi életmód között. Eszközei révén segíti a demográfiai egyensúly kialakulását, a korábbi </a:t>
            </a:r>
            <a:r>
              <a:rPr lang="hu-HU" sz="2000" b="1" dirty="0"/>
              <a:t>elöregedési és népességcsökkenési trendek pozitív irányba </a:t>
            </a:r>
            <a:r>
              <a:rPr lang="hu-HU" sz="2000" dirty="0"/>
              <a:t>fordítását. A vidéki környezetben élőket felruházza azzal a tudással, melynek révén a fejlesztéseket és új technológiai vívmányokat valóban  kezelni tudják. </a:t>
            </a:r>
            <a:r>
              <a:rPr lang="hu-HU" sz="2000" b="1" dirty="0"/>
              <a:t>Az okos falu olyan nyitott, együttműködő, és befogadó közösség, mely megmutatja a vidéki élet valódi értékeit és magasabb szinten újrateremti a vidéki életformát.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6182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83904"/>
            <a:ext cx="8022331" cy="99417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hu-HU" b="1" dirty="0">
                <a:latin typeface="+mn-lt"/>
              </a:rPr>
              <a:t>Keressük az „okos” megoldásokat</a:t>
            </a:r>
            <a:br>
              <a:rPr lang="hu-HU" b="1" dirty="0">
                <a:latin typeface="+mn-lt"/>
              </a:rPr>
            </a:br>
            <a:r>
              <a:rPr lang="hu-HU" b="1" dirty="0">
                <a:latin typeface="+mn-lt"/>
              </a:rPr>
              <a:t>Digitális Jövő Települési Hálózat</a:t>
            </a:r>
            <a:br>
              <a:rPr lang="hu-HU" b="1" dirty="0">
                <a:latin typeface="+mn-lt"/>
              </a:rPr>
            </a:br>
            <a:r>
              <a:rPr lang="hu-HU" b="1" dirty="0">
                <a:latin typeface="+mn-lt"/>
              </a:rPr>
              <a:t> </a:t>
            </a:r>
            <a:endParaRPr lang="hu-HU" dirty="0">
              <a:latin typeface="+mn-lt"/>
            </a:endParaRPr>
          </a:p>
        </p:txBody>
      </p:sp>
      <p:pic>
        <p:nvPicPr>
          <p:cNvPr id="10243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78076"/>
            <a:ext cx="3400425" cy="18669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/>
          <p:cNvSpPr/>
          <p:nvPr/>
        </p:nvSpPr>
        <p:spPr>
          <a:xfrm>
            <a:off x="472000" y="1988840"/>
            <a:ext cx="4572000" cy="23921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hu-HU" altLang="hu-HU" sz="1500" dirty="0">
                <a:cs typeface="Times New Roman" panose="02020603050405020304" pitchFamily="18" charset="0"/>
              </a:rPr>
              <a:t>Az okos falu közösségi alapon szerveződő kezdeményezés, amely az információs technológiák adta lehetőségeket hivatott hasznosítani a vidéki térségekben. A kezdeményezés lényege a közösség erőforrásainak összekapcsolása az információs technológia eszközeivel. 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hu-HU" altLang="hu-HU" sz="1500" b="1" dirty="0">
                <a:cs typeface="Times New Roman" panose="02020603050405020304" pitchFamily="18" charset="0"/>
              </a:rPr>
              <a:t>Az okos falu nyitott, együttműködő és befogadó közösség, mely megmutatja a vidéki élet valódi értékeit és magasabb szinten újrateremti a vidéki életformát.</a:t>
            </a:r>
          </a:p>
        </p:txBody>
      </p:sp>
      <p:sp>
        <p:nvSpPr>
          <p:cNvPr id="10245" name="Téglalap 5"/>
          <p:cNvSpPr>
            <a:spLocks noChangeArrowheads="1"/>
          </p:cNvSpPr>
          <p:nvPr/>
        </p:nvSpPr>
        <p:spPr bwMode="auto">
          <a:xfrm>
            <a:off x="819070" y="4710395"/>
            <a:ext cx="418935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/>
              <a:t>létrejött egy szellemi műhely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b="1" dirty="0"/>
              <a:t>megalakult a Digitális Jövő Települési Hálózata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/>
              <a:t>keressük az új utakat és együttműködő partnereinket</a:t>
            </a:r>
          </a:p>
        </p:txBody>
      </p:sp>
      <p:pic>
        <p:nvPicPr>
          <p:cNvPr id="10246" name="Picture 2" descr="http://xn--tosz-5qa.hu/uploads/news/id127/7874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3400425" cy="226576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79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9ADCAA4-2702-428D-B724-55651384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/>
              <a:t>Első Gondolat</a:t>
            </a:r>
          </a:p>
        </p:txBody>
      </p:sp>
      <p:pic>
        <p:nvPicPr>
          <p:cNvPr id="5" name="Tartalom helye 4" descr="Képtalálat a következőre: „Szanyi Tibor eu képviselő”">
            <a:extLst>
              <a:ext uri="{FF2B5EF4-FFF2-40B4-BE49-F238E27FC236}">
                <a16:creationId xmlns:a16="http://schemas.microsoft.com/office/drawing/2014/main" id="{4AF0B0B2-523D-4FDA-8E0C-311CBB6EA533}"/>
              </a:ext>
            </a:extLst>
          </p:cNvPr>
          <p:cNvPicPr>
            <a:picLocks noGrp="1"/>
          </p:cNvPicPr>
          <p:nvPr>
            <p:ph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709069"/>
            <a:ext cx="360045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Tartalom helye 5" descr="Képtalálat a következőre: „Szanyi Tibor Smart village”">
            <a:extLst>
              <a:ext uri="{FF2B5EF4-FFF2-40B4-BE49-F238E27FC236}">
                <a16:creationId xmlns:a16="http://schemas.microsoft.com/office/drawing/2014/main" id="{38693C3B-5A6E-4043-B3B9-10412CB011A0}"/>
              </a:ext>
            </a:extLst>
          </p:cNvPr>
          <p:cNvPicPr>
            <a:picLocks noGrp="1"/>
          </p:cNvPicPr>
          <p:nvPr>
            <p:ph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238" y="2896592"/>
            <a:ext cx="3600450" cy="2025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Kép 6" descr="Kapcsolódó kép">
            <a:extLst>
              <a:ext uri="{FF2B5EF4-FFF2-40B4-BE49-F238E27FC236}">
                <a16:creationId xmlns:a16="http://schemas.microsoft.com/office/drawing/2014/main" id="{1849E122-766C-4D1A-A3FC-3760D636E2D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88357"/>
            <a:ext cx="285750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ép 7" descr="http://cdn.nwmgroups.hu/s/img/i/1511/20151105europai-bizottsag-brusszeli-szekhazarol-belgium.jpg?w=644&amp;h=429">
            <a:extLst>
              <a:ext uri="{FF2B5EF4-FFF2-40B4-BE49-F238E27FC236}">
                <a16:creationId xmlns:a16="http://schemas.microsoft.com/office/drawing/2014/main" id="{3EC2ED33-605A-46FC-8450-A3FB2CCED9B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389" y="1075506"/>
            <a:ext cx="360045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ép 8" descr="Képtalálat a következőre: „bogovic Smart village”">
            <a:extLst>
              <a:ext uri="{FF2B5EF4-FFF2-40B4-BE49-F238E27FC236}">
                <a16:creationId xmlns:a16="http://schemas.microsoft.com/office/drawing/2014/main" id="{5F2DD900-D921-4356-8ACC-C545E7EA56B7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109369"/>
            <a:ext cx="2511946" cy="17486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1562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BA370FE-CDB5-41CD-B219-F89AC6F18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Okos </a:t>
            </a:r>
            <a:r>
              <a:rPr lang="hu-HU" dirty="0" err="1"/>
              <a:t>öko</a:t>
            </a:r>
            <a:r>
              <a:rPr lang="hu-HU" dirty="0"/>
              <a:t>-szociális falvak pilot project  (AGRI-2017-EVAL-08)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AF95ECF-6713-46AA-8E80-7F76D6BE5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 </a:t>
            </a:r>
            <a:endParaRPr lang="hu-HU" dirty="0"/>
          </a:p>
          <a:p>
            <a:endParaRPr lang="hu-HU" dirty="0"/>
          </a:p>
        </p:txBody>
      </p:sp>
      <p:pic>
        <p:nvPicPr>
          <p:cNvPr id="4" name="Picture 3" descr="F:\PROPOSALS &amp; CONTRACTS\Contract\Research Contract\BR32864 DG AGRI Smart Eco Village\15. Logos\Ecorys_PilotProjectSmartVillages_logo-20180220-v01\02_Color-transparent\Ecorys_PilotProjectSmartVillages_logo_v04-Final_CT_3-L.png">
            <a:extLst>
              <a:ext uri="{FF2B5EF4-FFF2-40B4-BE49-F238E27FC236}">
                <a16:creationId xmlns:a16="http://schemas.microsoft.com/office/drawing/2014/main" id="{72503656-9BE6-4BE0-ADB4-735F62D61C8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184" y="779476"/>
            <a:ext cx="5616624" cy="3960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53">
            <a:extLst>
              <a:ext uri="{FF2B5EF4-FFF2-40B4-BE49-F238E27FC236}">
                <a16:creationId xmlns:a16="http://schemas.microsoft.com/office/drawing/2014/main" id="{DDB7244B-9997-4161-AEF3-5F16B7E3608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61049"/>
            <a:ext cx="3279203" cy="2447676"/>
          </a:xfrm>
          <a:prstGeom prst="rect">
            <a:avLst/>
          </a:prstGeom>
          <a:noFill/>
        </p:spPr>
      </p:pic>
      <p:pic>
        <p:nvPicPr>
          <p:cNvPr id="6" name="Picture 52">
            <a:extLst>
              <a:ext uri="{FF2B5EF4-FFF2-40B4-BE49-F238E27FC236}">
                <a16:creationId xmlns:a16="http://schemas.microsoft.com/office/drawing/2014/main" id="{A9D298AC-79E4-429F-9539-209518DE580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763" y="4005064"/>
            <a:ext cx="2419773" cy="2303661"/>
          </a:xfrm>
          <a:prstGeom prst="rect">
            <a:avLst/>
          </a:prstGeom>
          <a:noFill/>
        </p:spPr>
      </p:pic>
      <p:pic>
        <p:nvPicPr>
          <p:cNvPr id="7" name="Picture 51">
            <a:extLst>
              <a:ext uri="{FF2B5EF4-FFF2-40B4-BE49-F238E27FC236}">
                <a16:creationId xmlns:a16="http://schemas.microsoft.com/office/drawing/2014/main" id="{DE6CA241-FF2A-48B8-93C9-642C06D7F20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64" y="1922477"/>
            <a:ext cx="3279202" cy="20825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9823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CC95676-E2FB-4DD8-A487-C5CCF1959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Fő célkitűzés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88EC751-7DBB-45D0-B6C7-FF208BD17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1.	</a:t>
            </a:r>
            <a:r>
              <a:rPr lang="hu-HU" sz="2800" dirty="0"/>
              <a:t>Feltérképezni a vidékben rejlő </a:t>
            </a:r>
            <a:r>
              <a:rPr lang="hu-HU" sz="2800" b="1" dirty="0"/>
              <a:t>lehetőségeket</a:t>
            </a:r>
            <a:r>
              <a:rPr lang="hu-HU" sz="2800" dirty="0"/>
              <a:t> és a főbb kihívásokat az Unión belül;</a:t>
            </a:r>
          </a:p>
          <a:p>
            <a:r>
              <a:rPr lang="hu-HU" sz="2800" dirty="0"/>
              <a:t>2.	Meghatározni az „okos falvak” </a:t>
            </a:r>
            <a:r>
              <a:rPr lang="hu-HU" sz="2800" b="1" dirty="0"/>
              <a:t>fogalmát</a:t>
            </a:r>
            <a:r>
              <a:rPr lang="hu-HU" sz="2800" dirty="0"/>
              <a:t>;</a:t>
            </a:r>
          </a:p>
          <a:p>
            <a:r>
              <a:rPr lang="hu-HU" sz="2800" dirty="0"/>
              <a:t>3.	A </a:t>
            </a:r>
            <a:r>
              <a:rPr lang="hu-HU" sz="2800" b="1" dirty="0"/>
              <a:t>„jó gyakorlatok” </a:t>
            </a:r>
            <a:r>
              <a:rPr lang="hu-HU" sz="2800" dirty="0"/>
              <a:t>meghatározása és kidolgozása tíz konkrét példán keresztül; </a:t>
            </a:r>
          </a:p>
          <a:p>
            <a:r>
              <a:rPr lang="hu-HU" sz="2800" dirty="0"/>
              <a:t>4.	Meghatározni az </a:t>
            </a:r>
            <a:r>
              <a:rPr lang="hu-HU" sz="2800" b="1" dirty="0"/>
              <a:t>okos falvakká válás főbb lépéseit </a:t>
            </a:r>
            <a:r>
              <a:rPr lang="hu-HU" sz="2800" dirty="0"/>
              <a:t>hat esettanulmányon keresztül. Ezek során az érintettek bevonásával egy cselekvési terv készül, amely hozzájárul majd az okos </a:t>
            </a:r>
            <a:r>
              <a:rPr lang="hu-HU" sz="2800" dirty="0" err="1"/>
              <a:t>öko</a:t>
            </a:r>
            <a:r>
              <a:rPr lang="hu-HU" sz="2800" dirty="0"/>
              <a:t>-szociális faluvá váláshoz.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05923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9E1150-3407-4B4F-A60C-94D391B38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Idő ütemezés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445B92-4EE2-4B1A-A281-C3FABCB35C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Skype konferenciahívás – ideális esetben a következő hét (július 9-től) vége felé (pl. 12-e)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     Első látogatás (~2 nap) – Július 24-25.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        A második helyszíni látogatás előkészítése – Július vége – Augusztus közepe 3-4-5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        Második helyszíni látogatás (~3 nap) – Augusztus 22-24.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      </a:t>
            </a:r>
            <a:r>
              <a:rPr lang="hu-HU" sz="2400" b="1" dirty="0"/>
              <a:t>Brüsszeli konferencia 2019 Február 20-21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/>
              <a:t>A konferencia célja a projekt eredményeinek értékelése a tanulmányban szereplő települések képviselőinek és az Európai Bizottság szakértőinek a bevonásával</a:t>
            </a:r>
            <a:r>
              <a:rPr lang="hu-HU" sz="2000" dirty="0"/>
              <a:t>.</a:t>
            </a:r>
          </a:p>
          <a:p>
            <a:endParaRPr lang="hu-HU" sz="1600" dirty="0"/>
          </a:p>
          <a:p>
            <a:r>
              <a:rPr lang="hu-HU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2462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D7C6B5-E6BF-445C-8B95-1A950349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Fejlesztési területek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19292F9-A48B-497D-B9FE-C9E60898A4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hu-HU" dirty="0"/>
              <a:t>Környezeti fenntarthatóság (Marietta)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dirty="0"/>
              <a:t>Életminőség (Anikó)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dirty="0"/>
              <a:t>Közlekedés (Zsuzsa)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dirty="0"/>
              <a:t>Gazdaság(Laci)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69301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BE0697-6661-49F7-AA18-477544C3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Roadmap</a:t>
            </a:r>
            <a:endParaRPr lang="hu-H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E48AEC-6D0D-465E-907F-E4689D20F7F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715" y="1417638"/>
            <a:ext cx="5502701" cy="54403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228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300" y="1063228"/>
            <a:ext cx="8187172" cy="857250"/>
          </a:xfrm>
        </p:spPr>
        <p:txBody>
          <a:bodyPr>
            <a:normAutofit/>
          </a:bodyPr>
          <a:lstStyle/>
          <a:p>
            <a:r>
              <a:rPr lang="hu-HU" sz="3600" dirty="0"/>
              <a:t>Munkadefiníció</a:t>
            </a:r>
            <a:endParaRPr lang="en-US" sz="4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A96CE-3327-471D-ACB1-B46A98D3A025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pieren 4"/>
          <p:cNvGrpSpPr/>
          <p:nvPr/>
        </p:nvGrpSpPr>
        <p:grpSpPr>
          <a:xfrm>
            <a:off x="1331641" y="2132857"/>
            <a:ext cx="7704855" cy="3600399"/>
            <a:chOff x="574730" y="1519516"/>
            <a:chExt cx="7466725" cy="4145558"/>
          </a:xfrm>
        </p:grpSpPr>
        <p:sp>
          <p:nvSpPr>
            <p:cNvPr id="8" name="Text Box 18"/>
            <p:cNvSpPr txBox="1">
              <a:spLocks noChangeArrowheads="1"/>
            </p:cNvSpPr>
            <p:nvPr/>
          </p:nvSpPr>
          <p:spPr bwMode="gray">
            <a:xfrm>
              <a:off x="1155223" y="1591301"/>
              <a:ext cx="6799349" cy="28350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CEE102"/>
                </a:buClr>
              </a:pPr>
              <a:r>
                <a:rPr lang="hu-HU" sz="1600" dirty="0"/>
                <a:t>„Az okos falvak olyan vidéki közösségek, </a:t>
              </a:r>
              <a:r>
                <a:rPr lang="hu-HU" sz="1600" b="1" dirty="0"/>
                <a:t>amelyek innovatív megoldásokat </a:t>
              </a:r>
              <a:r>
                <a:rPr lang="hu-HU" sz="1600" dirty="0"/>
                <a:t>dolgoznak ki helyi problémáik kezelésére. Már meglévő helyi erősségekre és lehetőségekre építve kezdenek neki területük fenntartható fejlesztésének. A gazdasági, szociális és környezeti </a:t>
              </a:r>
              <a:r>
                <a:rPr lang="hu-HU" sz="1600" b="1" dirty="0"/>
                <a:t>stratégiáik </a:t>
              </a:r>
              <a:r>
                <a:rPr lang="hu-HU" sz="1600" dirty="0"/>
                <a:t>kidolgozásában és kivitelezésében </a:t>
              </a:r>
              <a:r>
                <a:rPr lang="hu-HU" sz="1600" b="1" dirty="0"/>
                <a:t>részvételi megközelítést </a:t>
              </a:r>
              <a:r>
                <a:rPr lang="hu-HU" sz="1600" dirty="0"/>
                <a:t>alkalmaznak, </a:t>
              </a:r>
              <a:r>
                <a:rPr lang="hu-HU" sz="1600" b="1" dirty="0"/>
                <a:t>előmozdítják az innovációt</a:t>
              </a:r>
              <a:r>
                <a:rPr lang="hu-HU" sz="1600" dirty="0"/>
                <a:t>, és hasznosítják a digitális technológiákban rejlő lehetőségeket. Az okos falvak társulnak és </a:t>
              </a:r>
              <a:r>
                <a:rPr lang="hu-HU" sz="1600" b="1" dirty="0"/>
                <a:t>együttműködnek más vidéki </a:t>
              </a:r>
              <a:r>
                <a:rPr lang="hu-HU" sz="1600" dirty="0"/>
                <a:t>vagy városi közösségekkel és szereplőkkel. Az okos falu stratégiák épülhetnek már meglévő kezdeményezésekre, és különböző köz- és magánforrásokból nyerhetnek támogatásokat."</a:t>
              </a:r>
              <a:endParaRPr lang="fr-FR" sz="1600" dirty="0"/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574730" y="1519516"/>
              <a:ext cx="561416" cy="487398"/>
            </a:xfrm>
            <a:custGeom>
              <a:avLst/>
              <a:gdLst/>
              <a:ahLst/>
              <a:cxnLst>
                <a:cxn ang="0">
                  <a:pos x="122" y="230"/>
                </a:cxn>
                <a:cxn ang="0">
                  <a:pos x="0" y="230"/>
                </a:cxn>
                <a:cxn ang="0">
                  <a:pos x="0" y="136"/>
                </a:cxn>
                <a:cxn ang="0">
                  <a:pos x="21" y="54"/>
                </a:cxn>
                <a:cxn ang="0">
                  <a:pos x="96" y="0"/>
                </a:cxn>
                <a:cxn ang="0">
                  <a:pos x="122" y="50"/>
                </a:cxn>
                <a:cxn ang="0">
                  <a:pos x="77" y="81"/>
                </a:cxn>
                <a:cxn ang="0">
                  <a:pos x="64" y="116"/>
                </a:cxn>
                <a:cxn ang="0">
                  <a:pos x="122" y="116"/>
                </a:cxn>
                <a:cxn ang="0">
                  <a:pos x="122" y="230"/>
                </a:cxn>
                <a:cxn ang="0">
                  <a:pos x="265" y="230"/>
                </a:cxn>
                <a:cxn ang="0">
                  <a:pos x="142" y="230"/>
                </a:cxn>
                <a:cxn ang="0">
                  <a:pos x="142" y="136"/>
                </a:cxn>
                <a:cxn ang="0">
                  <a:pos x="164" y="54"/>
                </a:cxn>
                <a:cxn ang="0">
                  <a:pos x="239" y="0"/>
                </a:cxn>
                <a:cxn ang="0">
                  <a:pos x="265" y="50"/>
                </a:cxn>
                <a:cxn ang="0">
                  <a:pos x="220" y="81"/>
                </a:cxn>
                <a:cxn ang="0">
                  <a:pos x="206" y="116"/>
                </a:cxn>
                <a:cxn ang="0">
                  <a:pos x="265" y="116"/>
                </a:cxn>
                <a:cxn ang="0">
                  <a:pos x="265" y="230"/>
                </a:cxn>
              </a:cxnLst>
              <a:rect l="0" t="0" r="r" b="b"/>
              <a:pathLst>
                <a:path w="265" h="230">
                  <a:moveTo>
                    <a:pt x="122" y="230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1"/>
                    <a:pt x="7" y="74"/>
                    <a:pt x="21" y="54"/>
                  </a:cubicBezTo>
                  <a:cubicBezTo>
                    <a:pt x="36" y="33"/>
                    <a:pt x="61" y="16"/>
                    <a:pt x="96" y="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01" y="61"/>
                    <a:pt x="86" y="71"/>
                    <a:pt x="77" y="81"/>
                  </a:cubicBezTo>
                  <a:cubicBezTo>
                    <a:pt x="69" y="91"/>
                    <a:pt x="65" y="103"/>
                    <a:pt x="64" y="116"/>
                  </a:cubicBezTo>
                  <a:cubicBezTo>
                    <a:pt x="122" y="116"/>
                    <a:pt x="122" y="116"/>
                    <a:pt x="122" y="116"/>
                  </a:cubicBezTo>
                  <a:lnTo>
                    <a:pt x="122" y="230"/>
                  </a:lnTo>
                  <a:close/>
                  <a:moveTo>
                    <a:pt x="265" y="230"/>
                  </a:moveTo>
                  <a:cubicBezTo>
                    <a:pt x="142" y="230"/>
                    <a:pt x="142" y="230"/>
                    <a:pt x="142" y="230"/>
                  </a:cubicBezTo>
                  <a:cubicBezTo>
                    <a:pt x="142" y="136"/>
                    <a:pt x="142" y="136"/>
                    <a:pt x="142" y="136"/>
                  </a:cubicBezTo>
                  <a:cubicBezTo>
                    <a:pt x="142" y="101"/>
                    <a:pt x="150" y="74"/>
                    <a:pt x="164" y="54"/>
                  </a:cubicBezTo>
                  <a:cubicBezTo>
                    <a:pt x="179" y="33"/>
                    <a:pt x="203" y="16"/>
                    <a:pt x="239" y="0"/>
                  </a:cubicBezTo>
                  <a:cubicBezTo>
                    <a:pt x="265" y="50"/>
                    <a:pt x="265" y="50"/>
                    <a:pt x="265" y="50"/>
                  </a:cubicBezTo>
                  <a:cubicBezTo>
                    <a:pt x="243" y="61"/>
                    <a:pt x="228" y="71"/>
                    <a:pt x="220" y="81"/>
                  </a:cubicBezTo>
                  <a:cubicBezTo>
                    <a:pt x="212" y="91"/>
                    <a:pt x="207" y="103"/>
                    <a:pt x="206" y="116"/>
                  </a:cubicBezTo>
                  <a:cubicBezTo>
                    <a:pt x="265" y="116"/>
                    <a:pt x="265" y="116"/>
                    <a:pt x="265" y="116"/>
                  </a:cubicBezTo>
                  <a:lnTo>
                    <a:pt x="265" y="230"/>
                  </a:lnTo>
                  <a:close/>
                </a:path>
              </a:pathLst>
            </a:custGeom>
            <a:solidFill>
              <a:srgbClr val="C0D46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050" noProof="1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 rot="10800000">
              <a:off x="7480039" y="5177676"/>
              <a:ext cx="561416" cy="487398"/>
            </a:xfrm>
            <a:custGeom>
              <a:avLst/>
              <a:gdLst/>
              <a:ahLst/>
              <a:cxnLst>
                <a:cxn ang="0">
                  <a:pos x="122" y="230"/>
                </a:cxn>
                <a:cxn ang="0">
                  <a:pos x="0" y="230"/>
                </a:cxn>
                <a:cxn ang="0">
                  <a:pos x="0" y="136"/>
                </a:cxn>
                <a:cxn ang="0">
                  <a:pos x="21" y="54"/>
                </a:cxn>
                <a:cxn ang="0">
                  <a:pos x="96" y="0"/>
                </a:cxn>
                <a:cxn ang="0">
                  <a:pos x="122" y="50"/>
                </a:cxn>
                <a:cxn ang="0">
                  <a:pos x="77" y="81"/>
                </a:cxn>
                <a:cxn ang="0">
                  <a:pos x="64" y="116"/>
                </a:cxn>
                <a:cxn ang="0">
                  <a:pos x="122" y="116"/>
                </a:cxn>
                <a:cxn ang="0">
                  <a:pos x="122" y="230"/>
                </a:cxn>
                <a:cxn ang="0">
                  <a:pos x="265" y="230"/>
                </a:cxn>
                <a:cxn ang="0">
                  <a:pos x="142" y="230"/>
                </a:cxn>
                <a:cxn ang="0">
                  <a:pos x="142" y="136"/>
                </a:cxn>
                <a:cxn ang="0">
                  <a:pos x="164" y="54"/>
                </a:cxn>
                <a:cxn ang="0">
                  <a:pos x="239" y="0"/>
                </a:cxn>
                <a:cxn ang="0">
                  <a:pos x="265" y="50"/>
                </a:cxn>
                <a:cxn ang="0">
                  <a:pos x="220" y="81"/>
                </a:cxn>
                <a:cxn ang="0">
                  <a:pos x="206" y="116"/>
                </a:cxn>
                <a:cxn ang="0">
                  <a:pos x="265" y="116"/>
                </a:cxn>
                <a:cxn ang="0">
                  <a:pos x="265" y="230"/>
                </a:cxn>
              </a:cxnLst>
              <a:rect l="0" t="0" r="r" b="b"/>
              <a:pathLst>
                <a:path w="265" h="230">
                  <a:moveTo>
                    <a:pt x="122" y="230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1"/>
                    <a:pt x="7" y="74"/>
                    <a:pt x="21" y="54"/>
                  </a:cubicBezTo>
                  <a:cubicBezTo>
                    <a:pt x="36" y="33"/>
                    <a:pt x="61" y="16"/>
                    <a:pt x="96" y="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01" y="61"/>
                    <a:pt x="86" y="71"/>
                    <a:pt x="77" y="81"/>
                  </a:cubicBezTo>
                  <a:cubicBezTo>
                    <a:pt x="69" y="91"/>
                    <a:pt x="65" y="103"/>
                    <a:pt x="64" y="116"/>
                  </a:cubicBezTo>
                  <a:cubicBezTo>
                    <a:pt x="122" y="116"/>
                    <a:pt x="122" y="116"/>
                    <a:pt x="122" y="116"/>
                  </a:cubicBezTo>
                  <a:lnTo>
                    <a:pt x="122" y="230"/>
                  </a:lnTo>
                  <a:close/>
                  <a:moveTo>
                    <a:pt x="265" y="230"/>
                  </a:moveTo>
                  <a:cubicBezTo>
                    <a:pt x="142" y="230"/>
                    <a:pt x="142" y="230"/>
                    <a:pt x="142" y="230"/>
                  </a:cubicBezTo>
                  <a:cubicBezTo>
                    <a:pt x="142" y="136"/>
                    <a:pt x="142" y="136"/>
                    <a:pt x="142" y="136"/>
                  </a:cubicBezTo>
                  <a:cubicBezTo>
                    <a:pt x="142" y="101"/>
                    <a:pt x="150" y="74"/>
                    <a:pt x="164" y="54"/>
                  </a:cubicBezTo>
                  <a:cubicBezTo>
                    <a:pt x="179" y="33"/>
                    <a:pt x="203" y="16"/>
                    <a:pt x="239" y="0"/>
                  </a:cubicBezTo>
                  <a:cubicBezTo>
                    <a:pt x="265" y="50"/>
                    <a:pt x="265" y="50"/>
                    <a:pt x="265" y="50"/>
                  </a:cubicBezTo>
                  <a:cubicBezTo>
                    <a:pt x="243" y="61"/>
                    <a:pt x="228" y="71"/>
                    <a:pt x="220" y="81"/>
                  </a:cubicBezTo>
                  <a:cubicBezTo>
                    <a:pt x="212" y="91"/>
                    <a:pt x="207" y="103"/>
                    <a:pt x="206" y="116"/>
                  </a:cubicBezTo>
                  <a:cubicBezTo>
                    <a:pt x="265" y="116"/>
                    <a:pt x="265" y="116"/>
                    <a:pt x="265" y="116"/>
                  </a:cubicBezTo>
                  <a:lnTo>
                    <a:pt x="265" y="230"/>
                  </a:lnTo>
                  <a:close/>
                </a:path>
              </a:pathLst>
            </a:custGeom>
            <a:solidFill>
              <a:srgbClr val="C0D46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050" noProof="1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r="50000" b="41871"/>
          <a:stretch/>
        </p:blipFill>
        <p:spPr>
          <a:xfrm>
            <a:off x="280365" y="2793770"/>
            <a:ext cx="1483349" cy="18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45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47EC33-7521-424B-A425-CA40FEEE7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Okos Térség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5B729850-D077-4B71-AC78-29A3FE469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8024" y="1417638"/>
            <a:ext cx="4104456" cy="4603650"/>
          </a:xfrm>
        </p:spPr>
        <p:txBody>
          <a:bodyPr/>
          <a:lstStyle/>
          <a:p>
            <a:pPr algn="just"/>
            <a:r>
              <a:rPr lang="hu-HU" sz="2000" dirty="0"/>
              <a:t>A kezdeményezés lényege a közreműködő települések közösségi erőforrások összekapcsolása információs technológiai vívmányokkal. A megvalósulás hozadéka, hogy </a:t>
            </a:r>
            <a:r>
              <a:rPr lang="hu-HU" sz="2000" b="1" dirty="0"/>
              <a:t>határokat bont a vidékiek számára </a:t>
            </a:r>
            <a:r>
              <a:rPr lang="hu-HU" sz="2000" dirty="0"/>
              <a:t>sokszor nehezen átlátható  modern nagyvárosi világ, és a falusi életmód között. Eszközei révén segíti a demográfiai egyensúly kialakulását, a korábbi elöregedési és népességcsökkenési trendek pozitív irányba fordítását.</a:t>
            </a:r>
          </a:p>
          <a:p>
            <a:endParaRPr lang="hu-HU" dirty="0"/>
          </a:p>
        </p:txBody>
      </p:sp>
      <p:graphicFrame>
        <p:nvGraphicFramePr>
          <p:cNvPr id="5" name="Tartalom helye 4">
            <a:extLst>
              <a:ext uri="{FF2B5EF4-FFF2-40B4-BE49-F238E27FC236}">
                <a16:creationId xmlns:a16="http://schemas.microsoft.com/office/drawing/2014/main" id="{AF9FA925-0468-4B00-BD11-57D85E0D3D1E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/>
          </p:nvPr>
        </p:nvGraphicFramePr>
        <p:xfrm>
          <a:off x="79639" y="1417638"/>
          <a:ext cx="4890061" cy="3667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0" name="Acrobat Document" r:id="rId4" imgW="6096000" imgH="4571685" progId="AcroExch.Document.DC">
                  <p:embed/>
                </p:oleObj>
              </mc:Choice>
              <mc:Fallback>
                <p:oleObj name="Acrobat Document" r:id="rId4" imgW="6096000" imgH="4571685" progId="AcroExch.Document.DC">
                  <p:embed/>
                  <p:pic>
                    <p:nvPicPr>
                      <p:cNvPr id="5" name="Tartalom helye 4">
                        <a:extLst>
                          <a:ext uri="{FF2B5EF4-FFF2-40B4-BE49-F238E27FC236}">
                            <a16:creationId xmlns:a16="http://schemas.microsoft.com/office/drawing/2014/main" id="{AF9FA925-0468-4B00-BD11-57D85E0D3D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639" y="1417638"/>
                        <a:ext cx="4890061" cy="36675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8423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624A2E-785F-44AD-8E37-6A87262D3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Brüsszeli felkészülés</a:t>
            </a: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343E0A12-E1AF-4CEC-BD58-DCC08E8CA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11" y="2564904"/>
            <a:ext cx="4257483" cy="2836683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CA394828-8638-4134-B2A2-B11AD23E55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23" y="1144513"/>
            <a:ext cx="5049826" cy="3364607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DA72DC80-9178-4164-8183-7A2EFC1E8E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683" y="3959606"/>
            <a:ext cx="4257483" cy="2836683"/>
          </a:xfrm>
          <a:prstGeom prst="rect">
            <a:avLst/>
          </a:prstGeom>
        </p:spPr>
      </p:pic>
      <p:graphicFrame>
        <p:nvGraphicFramePr>
          <p:cNvPr id="10" name="Objektum 9">
            <a:extLst>
              <a:ext uri="{FF2B5EF4-FFF2-40B4-BE49-F238E27FC236}">
                <a16:creationId xmlns:a16="http://schemas.microsoft.com/office/drawing/2014/main" id="{B704CA18-F6F5-45AA-87B1-A791999F7E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1929309"/>
              </p:ext>
            </p:extLst>
          </p:nvPr>
        </p:nvGraphicFramePr>
        <p:xfrm>
          <a:off x="1558019" y="4402562"/>
          <a:ext cx="3395744" cy="2402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0" name="Acrobat Document" r:id="rId7" imgW="8010503" imgH="5667073" progId="AcroExch.Document.DC">
                  <p:embed/>
                </p:oleObj>
              </mc:Choice>
              <mc:Fallback>
                <p:oleObj name="Acrobat Document" r:id="rId7" imgW="8010503" imgH="5667073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58019" y="4402562"/>
                        <a:ext cx="3395744" cy="24024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um 10">
            <a:extLst>
              <a:ext uri="{FF2B5EF4-FFF2-40B4-BE49-F238E27FC236}">
                <a16:creationId xmlns:a16="http://schemas.microsoft.com/office/drawing/2014/main" id="{54B3321A-2A57-4A36-9A04-E346F187A6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015312"/>
              </p:ext>
            </p:extLst>
          </p:nvPr>
        </p:nvGraphicFramePr>
        <p:xfrm>
          <a:off x="65779" y="1124744"/>
          <a:ext cx="3772708" cy="2669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1" name="Acrobat Document" r:id="rId9" imgW="8010503" imgH="5667073" progId="AcroExch.Document.DC">
                  <p:embed/>
                </p:oleObj>
              </mc:Choice>
              <mc:Fallback>
                <p:oleObj name="Acrobat Document" r:id="rId9" imgW="8010503" imgH="5667073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779" y="1124744"/>
                        <a:ext cx="3772708" cy="26691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8761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23971C1-8A87-4CE9-9CC6-B0FDF36BD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Smart</a:t>
            </a:r>
            <a:r>
              <a:rPr lang="hu-HU" dirty="0"/>
              <a:t> </a:t>
            </a:r>
            <a:r>
              <a:rPr lang="hu-HU" dirty="0" err="1"/>
              <a:t>Villages</a:t>
            </a:r>
            <a:r>
              <a:rPr lang="hu-HU" dirty="0"/>
              <a:t>  pilot project Brüsszel</a:t>
            </a: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670AAB14-24DC-41CA-A57D-0310EF6350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24" y="2242003"/>
            <a:ext cx="4097428" cy="3073071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EDF21164-3D16-411A-9F47-2F2D494072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07192" y="1421030"/>
            <a:ext cx="4599141" cy="3449356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42724961-9D03-44D6-B140-51AC45B101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4788" y="1382350"/>
            <a:ext cx="3789040" cy="284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54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9" y="1063228"/>
            <a:ext cx="8353425" cy="637200"/>
          </a:xfrm>
        </p:spPr>
        <p:txBody>
          <a:bodyPr>
            <a:normAutofit/>
          </a:bodyPr>
          <a:lstStyle/>
          <a:p>
            <a:r>
              <a:rPr lang="en-US" dirty="0"/>
              <a:t>Smart </a:t>
            </a:r>
            <a:r>
              <a:rPr lang="en-US" dirty="0" err="1"/>
              <a:t>organisation</a:t>
            </a:r>
            <a:r>
              <a:rPr lang="en-US" dirty="0"/>
              <a:t> to reach critical mass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A96CE-3327-471D-ACB1-B46A98D3A025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lassholder for innhold 3" descr="C:\Users\Roger\Desktop\Kunder\Fjordvarme\Fjordvarme kombinasjon av systemer enkelt final.jpg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8" b="19539"/>
          <a:stretch/>
        </p:blipFill>
        <p:spPr bwMode="auto">
          <a:xfrm>
            <a:off x="4617721" y="1844824"/>
            <a:ext cx="410505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ounded Rectangle 7"/>
          <p:cNvSpPr/>
          <p:nvPr/>
        </p:nvSpPr>
        <p:spPr>
          <a:xfrm>
            <a:off x="395288" y="1916832"/>
            <a:ext cx="2517100" cy="442674"/>
          </a:xfrm>
          <a:prstGeom prst="roundRect">
            <a:avLst/>
          </a:prstGeom>
          <a:solidFill>
            <a:srgbClr val="9BBB58"/>
          </a:solidFill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Case </a:t>
            </a:r>
            <a:r>
              <a:rPr lang="en-US" sz="2000" b="1" dirty="0" err="1">
                <a:solidFill>
                  <a:schemeClr val="bg1"/>
                </a:solidFill>
              </a:rPr>
              <a:t>Nordfjordeid</a:t>
            </a:r>
            <a:r>
              <a:rPr lang="en-US" sz="2000" b="1" dirty="0">
                <a:solidFill>
                  <a:schemeClr val="bg1"/>
                </a:solidFill>
              </a:rPr>
              <a:t>:</a:t>
            </a:r>
            <a:endParaRPr lang="hu-HU" sz="2000" b="1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79512" y="2496320"/>
            <a:ext cx="8416552" cy="3452961"/>
            <a:chOff x="179512" y="1203598"/>
            <a:chExt cx="8416552" cy="3452961"/>
          </a:xfrm>
        </p:grpSpPr>
        <p:sp>
          <p:nvSpPr>
            <p:cNvPr id="6" name="Title 2"/>
            <p:cNvSpPr txBox="1">
              <a:spLocks/>
            </p:cNvSpPr>
            <p:nvPr/>
          </p:nvSpPr>
          <p:spPr>
            <a:xfrm>
              <a:off x="179512" y="1203598"/>
              <a:ext cx="5112568" cy="345296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rgbClr val="003C64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b="0" dirty="0">
                  <a:solidFill>
                    <a:srgbClr val="006DB6"/>
                  </a:solidFill>
                </a:rPr>
                <a:t>The municipality is the coordinator</a:t>
              </a:r>
              <a:endParaRPr lang="hu-HU" sz="2000" b="0" dirty="0">
                <a:solidFill>
                  <a:srgbClr val="006DB6"/>
                </a:solidFill>
              </a:endParaRPr>
            </a:p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b="0" dirty="0">
                  <a:solidFill>
                    <a:srgbClr val="006DB6"/>
                  </a:solidFill>
                </a:rPr>
                <a:t>Local enthusiasm &amp;</a:t>
              </a:r>
              <a:r>
                <a:rPr lang="hu-HU" sz="2000" b="0" dirty="0">
                  <a:solidFill>
                    <a:srgbClr val="006DB6"/>
                  </a:solidFill>
                </a:rPr>
                <a:t> t</a:t>
              </a:r>
              <a:r>
                <a:rPr lang="en-US" sz="2000" b="0" dirty="0">
                  <a:solidFill>
                    <a:srgbClr val="006DB6"/>
                  </a:solidFill>
                </a:rPr>
                <a:t>op expertise</a:t>
              </a:r>
              <a:endParaRPr lang="hu-HU" sz="2000" b="0" dirty="0">
                <a:solidFill>
                  <a:srgbClr val="006DB6"/>
                </a:solidFill>
              </a:endParaRPr>
            </a:p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b="0" dirty="0">
                  <a:solidFill>
                    <a:srgbClr val="006DB6"/>
                  </a:solidFill>
                </a:rPr>
                <a:t>Proven to be an economic success</a:t>
              </a:r>
            </a:p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b="0" dirty="0">
                  <a:solidFill>
                    <a:srgbClr val="006DB6"/>
                  </a:solidFill>
                </a:rPr>
                <a:t>Use thermic energy from the fjord              for heating and cooling</a:t>
              </a:r>
              <a:endParaRPr lang="en-US" sz="2000" dirty="0"/>
            </a:p>
          </p:txBody>
        </p:sp>
        <p:sp>
          <p:nvSpPr>
            <p:cNvPr id="9" name="Title 2"/>
            <p:cNvSpPr txBox="1">
              <a:spLocks/>
            </p:cNvSpPr>
            <p:nvPr/>
          </p:nvSpPr>
          <p:spPr>
            <a:xfrm>
              <a:off x="179512" y="3139430"/>
              <a:ext cx="8416552" cy="86905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rgbClr val="003C64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b="0" dirty="0">
                  <a:solidFill>
                    <a:srgbClr val="006DB6"/>
                  </a:solidFill>
                </a:rPr>
                <a:t>Renewable energy that is easily accessible</a:t>
              </a:r>
              <a:endParaRPr lang="en-US" sz="2000" dirty="0"/>
            </a:p>
            <a:p>
              <a:pPr marL="285750" indent="-193675" algn="l">
                <a:spcBef>
                  <a:spcPts val="300"/>
                </a:spcBef>
                <a:spcAft>
                  <a:spcPts val="300"/>
                </a:spcAft>
                <a:buClr>
                  <a:srgbClr val="00AD68"/>
                </a:buClr>
                <a:buFont typeface="Arial" panose="020B0604020202020204" pitchFamily="34" charset="0"/>
                <a:buChar char="•"/>
              </a:pPr>
              <a:r>
                <a:rPr lang="en-US" sz="2000" dirty="0">
                  <a:solidFill>
                    <a:srgbClr val="9BBB58"/>
                  </a:solidFill>
                </a:rPr>
                <a:t>To be competitive</a:t>
              </a:r>
              <a:r>
                <a:rPr lang="en-US" sz="2000" b="0" dirty="0">
                  <a:solidFill>
                    <a:srgbClr val="006DB6"/>
                  </a:solidFill>
                </a:rPr>
                <a:t>: </a:t>
              </a:r>
              <a:r>
                <a:rPr lang="hu-HU" sz="2000" b="0" dirty="0">
                  <a:solidFill>
                    <a:srgbClr val="006DB6"/>
                  </a:solidFill>
                </a:rPr>
                <a:t>m</a:t>
              </a:r>
              <a:r>
                <a:rPr lang="en-US" sz="2000" b="0" dirty="0">
                  <a:solidFill>
                    <a:srgbClr val="006DB6"/>
                  </a:solidFill>
                </a:rPr>
                <a:t>any actors must decide to go for it at the same time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6212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/>
          </p:cNvPr>
          <p:cNvPicPr>
            <a:picLocks noChangeAspect="1"/>
          </p:cNvPicPr>
          <p:nvPr/>
        </p:nvPicPr>
        <p:blipFill rotWithShape="1">
          <a:blip r:embed="rId2">
            <a:lum/>
            <a:alphaModFix/>
          </a:blip>
          <a:srcRect l="9390" t="397" r="8452" b="-397"/>
          <a:stretch/>
        </p:blipFill>
        <p:spPr>
          <a:xfrm>
            <a:off x="2843808" y="857250"/>
            <a:ext cx="6300192" cy="51683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257600" y="944130"/>
            <a:ext cx="5472608" cy="612663"/>
          </a:xfrm>
          <a:prstGeom prst="roundRect">
            <a:avLst/>
          </a:prstGeom>
          <a:solidFill>
            <a:schemeClr val="bg1">
              <a:alpha val="77000"/>
            </a:schemeClr>
          </a:solidFill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00AD68"/>
                </a:solidFill>
              </a:rPr>
              <a:t>Ville </a:t>
            </a:r>
            <a:r>
              <a:rPr lang="en-GB" sz="2400" dirty="0" err="1">
                <a:solidFill>
                  <a:srgbClr val="00AD68"/>
                </a:solidFill>
              </a:rPr>
              <a:t>d'Anaunia</a:t>
            </a:r>
            <a:r>
              <a:rPr lang="en-GB" sz="2400" dirty="0">
                <a:solidFill>
                  <a:srgbClr val="00AD68"/>
                </a:solidFill>
              </a:rPr>
              <a:t> (Italy)</a:t>
            </a:r>
            <a:endParaRPr lang="en-GB" sz="2200" b="0" dirty="0">
              <a:solidFill>
                <a:srgbClr val="006DB6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052256"/>
            <a:ext cx="2844549" cy="29316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5" name="Rectangle 34"/>
          <p:cNvSpPr/>
          <p:nvPr/>
        </p:nvSpPr>
        <p:spPr>
          <a:xfrm>
            <a:off x="251520" y="4163312"/>
            <a:ext cx="2592288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6D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villages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6D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former </a:t>
            </a:r>
            <a:r>
              <a:rPr lang="fr-FR" sz="2000" dirty="0" err="1">
                <a:solidFill>
                  <a:srgbClr val="006D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municipalities</a:t>
            </a:r>
            <a:endParaRPr lang="fr-FR" sz="2000" dirty="0">
              <a:solidFill>
                <a:srgbClr val="006DB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6D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4 900 </a:t>
            </a:r>
            <a:r>
              <a:rPr lang="fr-FR" sz="2000" dirty="0" err="1">
                <a:solidFill>
                  <a:srgbClr val="006DB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inhabitants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6547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16833"/>
            <a:ext cx="4942966" cy="3308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289" y="1073249"/>
            <a:ext cx="8353424" cy="625678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nl-NL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Los Corrales de Buelna (Spain)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246" y="2188393"/>
            <a:ext cx="3230786" cy="276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236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2771800" y="2643758"/>
            <a:ext cx="8229600" cy="857250"/>
          </a:xfrm>
        </p:spPr>
        <p:txBody>
          <a:bodyPr>
            <a:normAutofit fontScale="90000"/>
          </a:bodyPr>
          <a:lstStyle/>
          <a:p>
            <a:br>
              <a:rPr lang="hu-HU" sz="1500" dirty="0">
                <a:solidFill>
                  <a:srgbClr val="006DB6"/>
                </a:solidFill>
              </a:rPr>
            </a:br>
            <a:br>
              <a:rPr lang="en-GB" sz="1800" b="0" dirty="0">
                <a:solidFill>
                  <a:srgbClr val="006DB6"/>
                </a:solidFill>
              </a:rPr>
            </a:br>
            <a:br>
              <a:rPr lang="en-GB" sz="1800" b="0" dirty="0">
                <a:solidFill>
                  <a:srgbClr val="006DB6"/>
                </a:solidFill>
              </a:rPr>
            </a:br>
            <a:endParaRPr lang="en-GB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5364088" y="1268761"/>
            <a:ext cx="3683260" cy="3822537"/>
          </a:xfrm>
          <a:prstGeom prst="round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003C6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3000" dirty="0">
                <a:solidFill>
                  <a:srgbClr val="28822B"/>
                </a:solidFill>
              </a:rPr>
              <a:t>Dominique </a:t>
            </a:r>
            <a:r>
              <a:rPr lang="en-GB" sz="3000" dirty="0" err="1">
                <a:solidFill>
                  <a:srgbClr val="28822B"/>
                </a:solidFill>
              </a:rPr>
              <a:t>Barjolle</a:t>
            </a:r>
            <a:endParaRPr lang="en-GB" sz="3000" dirty="0">
              <a:solidFill>
                <a:srgbClr val="28822B"/>
              </a:solidFill>
            </a:endParaRPr>
          </a:p>
          <a:p>
            <a:endParaRPr lang="en-GB" sz="3000" dirty="0">
              <a:solidFill>
                <a:srgbClr val="2A632F"/>
              </a:solidFill>
            </a:endParaRPr>
          </a:p>
          <a:p>
            <a:r>
              <a:rPr lang="en-GB" sz="3000" dirty="0">
                <a:solidFill>
                  <a:srgbClr val="EF8913"/>
                </a:solidFill>
              </a:rPr>
              <a:t>Forum Origin, Diversity and Territories</a:t>
            </a:r>
          </a:p>
          <a:p>
            <a:br>
              <a:rPr lang="en-GB" sz="3000" dirty="0">
                <a:solidFill>
                  <a:srgbClr val="EF8913"/>
                </a:solidFill>
              </a:rPr>
            </a:br>
            <a:r>
              <a:rPr lang="en-GB" sz="1800" dirty="0">
                <a:solidFill>
                  <a:srgbClr val="EF8913"/>
                </a:solidFill>
              </a:rPr>
              <a:t>Co-President</a:t>
            </a:r>
            <a:br>
              <a:rPr lang="en-GB" sz="1800" dirty="0">
                <a:solidFill>
                  <a:srgbClr val="EF8913"/>
                </a:solidFill>
              </a:rPr>
            </a:br>
            <a:endParaRPr lang="en-GB" sz="1800" dirty="0">
              <a:solidFill>
                <a:srgbClr val="EF8913"/>
              </a:solidFill>
            </a:endParaRPr>
          </a:p>
        </p:txBody>
      </p:sp>
      <p:pic>
        <p:nvPicPr>
          <p:cNvPr id="3" name="Bild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00" y="980728"/>
            <a:ext cx="5330489" cy="412766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660" y="5075892"/>
            <a:ext cx="6327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http://polo-</a:t>
            </a:r>
            <a:r>
              <a:rPr lang="de-DE" dirty="0" err="1"/>
              <a:t>poschiavo.ch</a:t>
            </a:r>
            <a:r>
              <a:rPr lang="de-DE" dirty="0"/>
              <a:t>/bio-distretto-e-smart-valley-100-bio/</a:t>
            </a:r>
          </a:p>
        </p:txBody>
      </p:sp>
    </p:spTree>
    <p:extLst>
      <p:ext uri="{BB962C8B-B14F-4D97-AF65-F5344CB8AC3E}">
        <p14:creationId xmlns:p14="http://schemas.microsoft.com/office/powerpoint/2010/main" val="5660020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289" y="1073249"/>
            <a:ext cx="8353424" cy="625678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nl-NL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Svärdsjö</a:t>
            </a:r>
            <a:r>
              <a:rPr lang="nl-NL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(Sweden)</a:t>
            </a:r>
          </a:p>
        </p:txBody>
      </p:sp>
      <p:pic>
        <p:nvPicPr>
          <p:cNvPr id="9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9164" y="1728086"/>
            <a:ext cx="2569301" cy="1916939"/>
          </a:xfrm>
          <a:prstGeom prst="rect">
            <a:avLst/>
          </a:prstGeom>
        </p:spPr>
      </p:pic>
      <p:pic>
        <p:nvPicPr>
          <p:cNvPr id="10" name="Bildobjekt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1" y="3705784"/>
            <a:ext cx="2284659" cy="1711289"/>
          </a:xfrm>
          <a:prstGeom prst="rect">
            <a:avLst/>
          </a:prstGeom>
        </p:spPr>
      </p:pic>
      <p:pic>
        <p:nvPicPr>
          <p:cNvPr id="11" name="Bildobjekt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768" y="1734278"/>
            <a:ext cx="2871341" cy="19107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1" y="1792370"/>
            <a:ext cx="1871035" cy="358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364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289" y="1073249"/>
            <a:ext cx="8353424" cy="625678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Killorglin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Co Kerry (Ireland)</a:t>
            </a:r>
          </a:p>
        </p:txBody>
      </p:sp>
      <p:pic>
        <p:nvPicPr>
          <p:cNvPr id="8" name="Picture 3" descr="A view of a city&#10;&#10;Description generated with very high confide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1916832"/>
            <a:ext cx="5904905" cy="3321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5" y="1916831"/>
            <a:ext cx="2232495" cy="319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0646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02E3A49-C39A-4A26-B761-F31C08905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 descr="A képen a következők lehetnek: 4 ember">
            <a:extLst>
              <a:ext uri="{FF2B5EF4-FFF2-40B4-BE49-F238E27FC236}">
                <a16:creationId xmlns:a16="http://schemas.microsoft.com/office/drawing/2014/main" id="{797AF597-3DC2-4166-956A-027F8D9C94F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704856" cy="5949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6389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289" y="1073249"/>
            <a:ext cx="8353424" cy="625678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nl-NL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Alsómocsolád</a:t>
            </a:r>
            <a:r>
              <a:rPr lang="nl-NL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(Hungary)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320" y="2245583"/>
            <a:ext cx="3672656" cy="2285996"/>
          </a:xfrm>
          <a:prstGeom prst="rect">
            <a:avLst/>
          </a:prstGeom>
        </p:spPr>
      </p:pic>
      <p:pic>
        <p:nvPicPr>
          <p:cNvPr id="6" name="Kép 3">
            <a:extLst>
              <a:ext uri="{FF2B5EF4-FFF2-40B4-BE49-F238E27FC236}">
                <a16:creationId xmlns:a16="http://schemas.microsoft.com/office/drawing/2014/main" id="{69519646-5B98-4ED6-9FF1-7480A9BF9D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622" y="1687908"/>
            <a:ext cx="3666091" cy="3973340"/>
          </a:xfrm>
          <a:prstGeom prst="rect">
            <a:avLst/>
          </a:prstGeom>
        </p:spPr>
      </p:pic>
      <p:pic>
        <p:nvPicPr>
          <p:cNvPr id="8" name="Kép 4">
            <a:extLst>
              <a:ext uri="{FF2B5EF4-FFF2-40B4-BE49-F238E27FC236}">
                <a16:creationId xmlns:a16="http://schemas.microsoft.com/office/drawing/2014/main" id="{DD61E5B5-9758-4477-BF01-5598CF61FC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01" y="2424314"/>
            <a:ext cx="1091093" cy="81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9106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5">
            <a:extLst>
              <a:ext uri="{FF2B5EF4-FFF2-40B4-BE49-F238E27FC236}">
                <a16:creationId xmlns:a16="http://schemas.microsoft.com/office/drawing/2014/main" id="{3477EF6C-05BC-4D31-8C96-E190AEC87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 </a:t>
            </a:r>
            <a:r>
              <a:rPr lang="en-US" dirty="0" err="1"/>
              <a:t>kozosseg</a:t>
            </a:r>
            <a:r>
              <a:rPr lang="en-US" dirty="0"/>
              <a:t> </a:t>
            </a:r>
            <a:r>
              <a:rPr lang="en-US" dirty="0" err="1"/>
              <a:t>egyutt</a:t>
            </a:r>
            <a:r>
              <a:rPr lang="en-US" dirty="0"/>
              <a:t> </a:t>
            </a:r>
            <a:r>
              <a:rPr lang="en-US" dirty="0" err="1"/>
              <a:t>dolgozott</a:t>
            </a:r>
            <a:r>
              <a:rPr lang="en-US" dirty="0"/>
              <a:t> a </a:t>
            </a:r>
            <a:r>
              <a:rPr lang="en-US" dirty="0" err="1"/>
              <a:t>negativ</a:t>
            </a:r>
            <a:r>
              <a:rPr lang="en-US" dirty="0"/>
              <a:t> trend </a:t>
            </a:r>
            <a:r>
              <a:rPr lang="en-US" dirty="0" err="1"/>
              <a:t>megforditasan</a:t>
            </a:r>
            <a:endParaRPr lang="hu-HU" dirty="0"/>
          </a:p>
        </p:txBody>
      </p:sp>
      <p:sp>
        <p:nvSpPr>
          <p:cNvPr id="7" name="Tartalom helye 6">
            <a:extLst>
              <a:ext uri="{FF2B5EF4-FFF2-40B4-BE49-F238E27FC236}">
                <a16:creationId xmlns:a16="http://schemas.microsoft.com/office/drawing/2014/main" id="{A38CA763-572B-4E6C-8043-7AEFA284F63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01313" y="2079180"/>
            <a:ext cx="4324263" cy="3263201"/>
          </a:xfrm>
        </p:spPr>
        <p:txBody>
          <a:bodyPr/>
          <a:lstStyle/>
          <a:p>
            <a:pPr marL="180975" indent="-180975"/>
            <a:r>
              <a:rPr lang="en-US" sz="1700" dirty="0" err="1"/>
              <a:t>Helyi</a:t>
            </a:r>
            <a:r>
              <a:rPr lang="en-US" sz="1700" dirty="0"/>
              <a:t> </a:t>
            </a:r>
            <a:r>
              <a:rPr lang="en-US" sz="1700" dirty="0" err="1"/>
              <a:t>szolgaltatasok</a:t>
            </a:r>
            <a:r>
              <a:rPr lang="en-US" sz="1700" dirty="0"/>
              <a:t> </a:t>
            </a:r>
            <a:r>
              <a:rPr lang="en-US" sz="1700" dirty="0" err="1"/>
              <a:t>fejlesztese</a:t>
            </a:r>
            <a:endParaRPr lang="en-GB" sz="1700" dirty="0"/>
          </a:p>
          <a:p>
            <a:pPr marL="180975" indent="-180975"/>
            <a:r>
              <a:rPr lang="en-GB" sz="1700" dirty="0" err="1"/>
              <a:t>Turizmus</a:t>
            </a:r>
            <a:r>
              <a:rPr lang="en-GB" sz="1700" dirty="0"/>
              <a:t> </a:t>
            </a:r>
            <a:r>
              <a:rPr lang="en-GB" sz="1700" dirty="0" err="1"/>
              <a:t>fejlesztese</a:t>
            </a:r>
            <a:r>
              <a:rPr lang="en-GB" sz="1700" dirty="0"/>
              <a:t>, </a:t>
            </a:r>
            <a:r>
              <a:rPr lang="en-GB" sz="1700" dirty="0" err="1"/>
              <a:t>szolgaltatasok</a:t>
            </a:r>
            <a:r>
              <a:rPr lang="en-GB" sz="1700" dirty="0"/>
              <a:t>, </a:t>
            </a:r>
            <a:r>
              <a:rPr lang="en-GB" sz="1700" dirty="0" err="1"/>
              <a:t>szallas</a:t>
            </a:r>
            <a:endParaRPr lang="en-GB" sz="1700" dirty="0"/>
          </a:p>
          <a:p>
            <a:pPr marL="180975" indent="-180975"/>
            <a:r>
              <a:rPr lang="en-US" sz="1700" dirty="0" err="1"/>
              <a:t>Innovativ</a:t>
            </a:r>
            <a:r>
              <a:rPr lang="en-US" sz="1700" dirty="0"/>
              <a:t> </a:t>
            </a:r>
            <a:r>
              <a:rPr lang="en-US" sz="1700" dirty="0" err="1"/>
              <a:t>idosellatas</a:t>
            </a:r>
            <a:endParaRPr lang="en-US" sz="1700" dirty="0"/>
          </a:p>
          <a:p>
            <a:pPr marL="180975" indent="-180975"/>
            <a:r>
              <a:rPr lang="en-US" sz="1700" dirty="0" err="1"/>
              <a:t>Jovo</a:t>
            </a:r>
            <a:r>
              <a:rPr lang="en-US" sz="1700" dirty="0"/>
              <a:t> </a:t>
            </a:r>
            <a:r>
              <a:rPr lang="en-US" sz="1700" dirty="0" err="1"/>
              <a:t>szovo</a:t>
            </a:r>
            <a:r>
              <a:rPr lang="en-US" sz="1700" dirty="0"/>
              <a:t> </a:t>
            </a:r>
            <a:r>
              <a:rPr lang="en-US" sz="1700" dirty="0" err="1"/>
              <a:t>muhely</a:t>
            </a:r>
            <a:r>
              <a:rPr lang="en-US" sz="1700" dirty="0"/>
              <a:t> – </a:t>
            </a:r>
            <a:r>
              <a:rPr lang="en-US" sz="1700" dirty="0" err="1"/>
              <a:t>telepules</a:t>
            </a:r>
            <a:r>
              <a:rPr lang="en-US" sz="1700" dirty="0"/>
              <a:t> </a:t>
            </a:r>
            <a:r>
              <a:rPr lang="en-US" sz="1700" dirty="0" err="1"/>
              <a:t>tamogatasa</a:t>
            </a:r>
            <a:endParaRPr lang="en-GB" sz="1700" dirty="0"/>
          </a:p>
          <a:p>
            <a:pPr marL="180975" indent="-180975"/>
            <a:r>
              <a:rPr lang="en-US" sz="1700" dirty="0" err="1"/>
              <a:t>Regionalis</a:t>
            </a:r>
            <a:r>
              <a:rPr lang="en-US" sz="1700" dirty="0"/>
              <a:t> </a:t>
            </a:r>
            <a:r>
              <a:rPr lang="en-US" sz="1700" dirty="0" err="1"/>
              <a:t>kooperacio</a:t>
            </a:r>
            <a:r>
              <a:rPr lang="en-US" sz="1700" dirty="0"/>
              <a:t> </a:t>
            </a:r>
            <a:r>
              <a:rPr lang="en-US" sz="1700" dirty="0" err="1"/>
              <a:t>es</a:t>
            </a:r>
            <a:r>
              <a:rPr lang="en-US" sz="1700" dirty="0"/>
              <a:t> </a:t>
            </a:r>
            <a:r>
              <a:rPr lang="en-US" sz="1700" dirty="0" err="1"/>
              <a:t>emberi</a:t>
            </a:r>
            <a:r>
              <a:rPr lang="en-US" sz="1700" dirty="0"/>
              <a:t> </a:t>
            </a:r>
            <a:r>
              <a:rPr lang="en-US" sz="1700" dirty="0" err="1"/>
              <a:t>eroforrasok</a:t>
            </a:r>
            <a:r>
              <a:rPr lang="en-US" sz="1700" dirty="0"/>
              <a:t> </a:t>
            </a:r>
            <a:r>
              <a:rPr lang="en-US" sz="1700" dirty="0" err="1"/>
              <a:t>fejlesztese</a:t>
            </a:r>
            <a:endParaRPr lang="en-GB" sz="1700" dirty="0"/>
          </a:p>
          <a:p>
            <a:pPr marL="180975" indent="-180975"/>
            <a:r>
              <a:rPr lang="en-US" sz="1700" dirty="0" err="1"/>
              <a:t>Okos</a:t>
            </a:r>
            <a:r>
              <a:rPr lang="en-US" sz="1700" dirty="0"/>
              <a:t> </a:t>
            </a:r>
            <a:r>
              <a:rPr lang="en-US" sz="1700" dirty="0" err="1"/>
              <a:t>falu</a:t>
            </a:r>
            <a:r>
              <a:rPr lang="en-US" sz="1700" dirty="0"/>
              <a:t>/</a:t>
            </a:r>
            <a:r>
              <a:rPr lang="en-US" sz="1700" dirty="0" err="1"/>
              <a:t>terulet</a:t>
            </a:r>
            <a:r>
              <a:rPr lang="en-US" sz="1700" dirty="0"/>
              <a:t> </a:t>
            </a:r>
            <a:r>
              <a:rPr lang="en-US" sz="1700" dirty="0" err="1"/>
              <a:t>letrehozasa</a:t>
            </a:r>
            <a:r>
              <a:rPr lang="en-US" sz="1700" dirty="0"/>
              <a:t> </a:t>
            </a:r>
            <a:r>
              <a:rPr lang="en-US" sz="1700" dirty="0" err="1"/>
              <a:t>az</a:t>
            </a:r>
            <a:r>
              <a:rPr lang="en-US" sz="1700" dirty="0"/>
              <a:t> </a:t>
            </a:r>
            <a:r>
              <a:rPr lang="en-US" sz="1700" dirty="0" err="1"/>
              <a:t>eletszinvonal</a:t>
            </a:r>
            <a:r>
              <a:rPr lang="en-US" sz="1700" dirty="0"/>
              <a:t> </a:t>
            </a:r>
            <a:r>
              <a:rPr lang="en-US" sz="1700" dirty="0" err="1"/>
              <a:t>fejlesztesere</a:t>
            </a:r>
            <a:endParaRPr lang="en-GB" sz="1700" dirty="0"/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AA39F834-2BFF-44D9-BE30-F1EE621F1D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5545899"/>
            <a:ext cx="606317" cy="454851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BECEFF5-1424-40C4-9F0F-223C6F2453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0" y="5517233"/>
            <a:ext cx="906028" cy="454851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756A8D20-606B-45AD-909B-31044F186D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132856"/>
            <a:ext cx="4324263" cy="312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1960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289" y="929258"/>
            <a:ext cx="8353424" cy="1059582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Egy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integralt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osszetett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?)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feladat</a:t>
            </a:r>
            <a:r>
              <a:rPr lang="hu-HU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…</a:t>
            </a:r>
            <a:endParaRPr lang="nl-NL" sz="32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0" name="Tartalom helye 2">
            <a:extLst>
              <a:ext uri="{FF2B5EF4-FFF2-40B4-BE49-F238E27FC236}">
                <a16:creationId xmlns:a16="http://schemas.microsoft.com/office/drawing/2014/main" id="{C41EC3E7-249B-48CC-A202-BDCE3E0AF06E}"/>
              </a:ext>
            </a:extLst>
          </p:cNvPr>
          <p:cNvSpPr txBox="1">
            <a:spLocks/>
          </p:cNvSpPr>
          <p:nvPr/>
        </p:nvSpPr>
        <p:spPr>
          <a:xfrm>
            <a:off x="373320" y="2079180"/>
            <a:ext cx="8231128" cy="326320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1800" dirty="0" err="1">
                <a:solidFill>
                  <a:srgbClr val="006DB6"/>
                </a:solidFill>
                <a:ea typeface="+mj-ea"/>
              </a:rPr>
              <a:t>Az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okos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falu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a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lakossag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helyi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b="1" dirty="0" err="1">
                <a:solidFill>
                  <a:srgbClr val="006DB6"/>
                </a:solidFill>
                <a:ea typeface="+mj-ea"/>
              </a:rPr>
              <a:t>szuksegletein</a:t>
            </a:r>
            <a:r>
              <a:rPr lang="en-US" sz="18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b="1" dirty="0" err="1">
                <a:solidFill>
                  <a:srgbClr val="006DB6"/>
                </a:solidFill>
                <a:ea typeface="+mj-ea"/>
              </a:rPr>
              <a:t>alapul</a:t>
            </a:r>
            <a:endParaRPr lang="en-US" sz="1800" b="1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endParaRPr lang="en-US" sz="1800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1800" dirty="0" err="1">
                <a:solidFill>
                  <a:srgbClr val="006DB6"/>
                </a:solidFill>
                <a:ea typeface="+mj-ea"/>
              </a:rPr>
              <a:t>Az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informaciohoz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tudashoz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valo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hozzaferes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szukseges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az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okos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megoldasokhoz</a:t>
            </a:r>
            <a:endParaRPr lang="en-US" sz="1800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endParaRPr lang="en-US" sz="1800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1800" dirty="0" err="1">
                <a:solidFill>
                  <a:srgbClr val="006DB6"/>
                </a:solidFill>
                <a:ea typeface="+mj-ea"/>
              </a:rPr>
              <a:t>Az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okos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fejlesztesek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hatnak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a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helyi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emberi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eroforrasokra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infrastrukturalis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elemi is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vannak</a:t>
            </a:r>
            <a:endParaRPr lang="en-US" sz="1800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endParaRPr lang="en-US" sz="1800" dirty="0">
              <a:solidFill>
                <a:srgbClr val="006DB6"/>
              </a:solidFill>
              <a:ea typeface="+mj-ea"/>
            </a:endParaRPr>
          </a:p>
          <a:p>
            <a:pPr marL="434975" algn="just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1800" dirty="0">
                <a:solidFill>
                  <a:srgbClr val="006DB6"/>
                </a:solidFill>
                <a:ea typeface="+mj-ea"/>
              </a:rPr>
              <a:t>A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gyors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technologiai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fejlodes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miatt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dirty="0" err="1">
                <a:solidFill>
                  <a:srgbClr val="006DB6"/>
                </a:solidFill>
                <a:ea typeface="+mj-ea"/>
              </a:rPr>
              <a:t>szukseges</a:t>
            </a:r>
            <a:r>
              <a:rPr lang="en-US" sz="1800" dirty="0">
                <a:solidFill>
                  <a:srgbClr val="006DB6"/>
                </a:solidFill>
                <a:ea typeface="+mj-ea"/>
              </a:rPr>
              <a:t> a </a:t>
            </a:r>
            <a:r>
              <a:rPr lang="en-US" sz="1800" b="1" dirty="0" err="1">
                <a:solidFill>
                  <a:srgbClr val="006DB6"/>
                </a:solidFill>
                <a:ea typeface="+mj-ea"/>
              </a:rPr>
              <a:t>fejlesztesek</a:t>
            </a:r>
            <a:r>
              <a:rPr lang="en-US" sz="18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b="1" dirty="0" err="1">
                <a:solidFill>
                  <a:srgbClr val="006DB6"/>
                </a:solidFill>
                <a:ea typeface="+mj-ea"/>
              </a:rPr>
              <a:t>gyors</a:t>
            </a:r>
            <a:r>
              <a:rPr lang="en-US" sz="18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1800" b="1" dirty="0" err="1">
                <a:solidFill>
                  <a:srgbClr val="006DB6"/>
                </a:solidFill>
                <a:ea typeface="+mj-ea"/>
              </a:rPr>
              <a:t>megvalositasa</a:t>
            </a:r>
            <a:endParaRPr lang="en-US" sz="1800" b="1" dirty="0">
              <a:solidFill>
                <a:srgbClr val="006DB6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01421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289" y="929258"/>
            <a:ext cx="8353424" cy="1059582"/>
          </a:xfrm>
          <a:prstGeom prst="rect">
            <a:avLst/>
          </a:prstGeom>
          <a:solidFill>
            <a:srgbClr val="006DB6"/>
          </a:solidFill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javaslataink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nl-NL" sz="32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Tartalom helye 2">
            <a:extLst>
              <a:ext uri="{FF2B5EF4-FFF2-40B4-BE49-F238E27FC236}">
                <a16:creationId xmlns:a16="http://schemas.microsoft.com/office/drawing/2014/main" id="{0B75913E-7462-4090-BECC-449C67B88C15}"/>
              </a:ext>
            </a:extLst>
          </p:cNvPr>
          <p:cNvSpPr txBox="1">
            <a:spLocks/>
          </p:cNvSpPr>
          <p:nvPr/>
        </p:nvSpPr>
        <p:spPr>
          <a:xfrm>
            <a:off x="301312" y="2079180"/>
            <a:ext cx="8532000" cy="326320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4975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2000" dirty="0" err="1">
                <a:solidFill>
                  <a:srgbClr val="006DB6"/>
                </a:solidFill>
                <a:ea typeface="+mj-ea"/>
              </a:rPr>
              <a:t>Egszeru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,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konnyen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elerheto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tamogatas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, a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telepules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meretere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es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fejlettsegere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szabva</a:t>
            </a:r>
            <a:endParaRPr lang="en-US" sz="2000" dirty="0">
              <a:solidFill>
                <a:srgbClr val="006DB6"/>
              </a:solidFill>
              <a:ea typeface="+mj-ea"/>
            </a:endParaRPr>
          </a:p>
          <a:p>
            <a:pPr marL="434975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2000" b="1" dirty="0" err="1">
                <a:solidFill>
                  <a:srgbClr val="006DB6"/>
                </a:solidFill>
                <a:ea typeface="+mj-ea"/>
              </a:rPr>
              <a:t>Egyablakos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ugyintezes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integralt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fejleszteshez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EU-s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szintu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szabalyozason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keresztul</a:t>
            </a:r>
            <a:endParaRPr lang="en-US" sz="2000" dirty="0">
              <a:solidFill>
                <a:srgbClr val="006DB6"/>
              </a:solidFill>
              <a:ea typeface="+mj-ea"/>
            </a:endParaRPr>
          </a:p>
          <a:p>
            <a:pPr marL="434975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2000" dirty="0" err="1">
                <a:solidFill>
                  <a:srgbClr val="006DB6"/>
                </a:solidFill>
                <a:ea typeface="+mj-ea"/>
              </a:rPr>
              <a:t>Okos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terseg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tanacsadoi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halozat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letrehozasa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az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informacio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es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tudas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elerhetove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teteleert</a:t>
            </a:r>
            <a:endParaRPr lang="en-US" sz="2000" dirty="0">
              <a:solidFill>
                <a:srgbClr val="006DB6"/>
              </a:solidFill>
              <a:ea typeface="+mj-ea"/>
            </a:endParaRPr>
          </a:p>
          <a:p>
            <a:pPr marL="434975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sz="2000" b="1" dirty="0" err="1">
                <a:solidFill>
                  <a:srgbClr val="006DB6"/>
                </a:solidFill>
                <a:ea typeface="+mj-ea"/>
              </a:rPr>
              <a:t>Komplex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fejlesztesi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program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letrehozasa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b="1" dirty="0" err="1">
                <a:solidFill>
                  <a:srgbClr val="006DB6"/>
                </a:solidFill>
                <a:ea typeface="+mj-ea"/>
              </a:rPr>
              <a:t>agilis</a:t>
            </a:r>
            <a:r>
              <a:rPr lang="en-US" sz="2000" b="1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projektmenedzsment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metodologia</a:t>
            </a:r>
            <a:r>
              <a:rPr lang="en-US" sz="2000" dirty="0">
                <a:solidFill>
                  <a:srgbClr val="006DB6"/>
                </a:solidFill>
                <a:ea typeface="+mj-ea"/>
              </a:rPr>
              <a:t> </a:t>
            </a:r>
            <a:r>
              <a:rPr lang="en-US" sz="2000" dirty="0" err="1">
                <a:solidFill>
                  <a:srgbClr val="006DB6"/>
                </a:solidFill>
                <a:ea typeface="+mj-ea"/>
              </a:rPr>
              <a:t>alapjan</a:t>
            </a:r>
            <a:endParaRPr lang="en-US" sz="2000" dirty="0">
              <a:solidFill>
                <a:srgbClr val="006DB6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3278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>
            <a:extLst>
              <a:ext uri="{FF2B5EF4-FFF2-40B4-BE49-F238E27FC236}">
                <a16:creationId xmlns:a16="http://schemas.microsoft.com/office/drawing/2014/main" id="{0FA4A7EF-326D-494E-892F-D85EED454D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" y="1749976"/>
            <a:ext cx="4092282" cy="3263201"/>
          </a:xfrm>
          <a:prstGeom prst="rect">
            <a:avLst/>
          </a:pr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E459D336-35AA-44D8-B549-6068B6AFE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91816"/>
            <a:ext cx="9138756" cy="636985"/>
          </a:xfrm>
        </p:spPr>
        <p:txBody>
          <a:bodyPr>
            <a:noAutofit/>
          </a:bodyPr>
          <a:lstStyle/>
          <a:p>
            <a:r>
              <a:rPr lang="en-US" dirty="0" err="1"/>
              <a:t>Megfelelo</a:t>
            </a:r>
            <a:r>
              <a:rPr lang="en-US" dirty="0"/>
              <a:t> </a:t>
            </a:r>
            <a:r>
              <a:rPr lang="en-US" dirty="0" err="1"/>
              <a:t>technologiai</a:t>
            </a:r>
            <a:r>
              <a:rPr lang="en-US" dirty="0"/>
              <a:t> </a:t>
            </a:r>
            <a:r>
              <a:rPr lang="en-US" dirty="0" err="1"/>
              <a:t>megoldasok</a:t>
            </a:r>
            <a:r>
              <a:rPr lang="en-US" dirty="0"/>
              <a:t> </a:t>
            </a:r>
            <a:r>
              <a:rPr lang="en-US" dirty="0" err="1"/>
              <a:t>agilis</a:t>
            </a:r>
            <a:r>
              <a:rPr lang="en-US" dirty="0"/>
              <a:t> </a:t>
            </a:r>
            <a:r>
              <a:rPr lang="en-US" dirty="0" err="1"/>
              <a:t>modszertannal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BF8DD5D-CCBF-4C30-84FD-52637B2BBA7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997383" y="2002004"/>
            <a:ext cx="5112568" cy="3263201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434975" indent="-342900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dirty="0" err="1">
                <a:ea typeface="+mj-ea"/>
              </a:rPr>
              <a:t>Az</a:t>
            </a:r>
            <a:r>
              <a:rPr lang="en-US" dirty="0">
                <a:ea typeface="+mj-ea"/>
              </a:rPr>
              <a:t> </a:t>
            </a:r>
            <a:r>
              <a:rPr lang="en-US" b="1" dirty="0" err="1">
                <a:ea typeface="+mj-ea"/>
              </a:rPr>
              <a:t>erintettek</a:t>
            </a:r>
            <a:r>
              <a:rPr lang="en-US" b="1" dirty="0">
                <a:ea typeface="+mj-ea"/>
              </a:rPr>
              <a:t> </a:t>
            </a:r>
            <a:r>
              <a:rPr lang="en-US" b="1" dirty="0" err="1">
                <a:ea typeface="+mj-ea"/>
              </a:rPr>
              <a:t>bevonasan</a:t>
            </a:r>
            <a:r>
              <a:rPr lang="en-US" b="1" dirty="0">
                <a:ea typeface="+mj-ea"/>
              </a:rPr>
              <a:t> </a:t>
            </a:r>
            <a:r>
              <a:rPr lang="en-US" dirty="0" err="1">
                <a:ea typeface="+mj-ea"/>
              </a:rPr>
              <a:t>alapul</a:t>
            </a:r>
            <a:r>
              <a:rPr lang="en-US" dirty="0">
                <a:ea typeface="+mj-ea"/>
              </a:rPr>
              <a:t>, </a:t>
            </a:r>
            <a:r>
              <a:rPr lang="en-US" dirty="0" err="1">
                <a:ea typeface="+mj-ea"/>
              </a:rPr>
              <a:t>nem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elore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definialt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folyamatokon</a:t>
            </a:r>
            <a:endParaRPr lang="en-US" dirty="0">
              <a:ea typeface="+mj-ea"/>
            </a:endParaRPr>
          </a:p>
          <a:p>
            <a:pPr marL="434975" indent="-342900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b="1" dirty="0" err="1">
                <a:ea typeface="+mj-ea"/>
              </a:rPr>
              <a:t>Okos</a:t>
            </a:r>
            <a:r>
              <a:rPr lang="en-US" b="1" dirty="0">
                <a:ea typeface="+mj-ea"/>
              </a:rPr>
              <a:t> </a:t>
            </a:r>
            <a:r>
              <a:rPr lang="en-US" b="1" dirty="0" err="1">
                <a:ea typeface="+mj-ea"/>
              </a:rPr>
              <a:t>megoldasokat</a:t>
            </a:r>
            <a:r>
              <a:rPr lang="en-US" b="1" dirty="0">
                <a:ea typeface="+mj-ea"/>
              </a:rPr>
              <a:t> </a:t>
            </a:r>
            <a:r>
              <a:rPr lang="en-US" dirty="0" err="1">
                <a:ea typeface="+mj-ea"/>
              </a:rPr>
              <a:t>hoz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letre</a:t>
            </a:r>
            <a:r>
              <a:rPr lang="en-US" dirty="0">
                <a:ea typeface="+mj-ea"/>
              </a:rPr>
              <a:t>, </a:t>
            </a:r>
            <a:r>
              <a:rPr lang="en-US" dirty="0" err="1">
                <a:ea typeface="+mj-ea"/>
              </a:rPr>
              <a:t>nem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reszletes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dokumentaciot</a:t>
            </a:r>
            <a:endParaRPr lang="en-US" dirty="0">
              <a:ea typeface="+mj-ea"/>
            </a:endParaRPr>
          </a:p>
          <a:p>
            <a:pPr marL="434975" indent="-342900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dirty="0">
                <a:ea typeface="+mj-ea"/>
              </a:rPr>
              <a:t>A </a:t>
            </a:r>
            <a:r>
              <a:rPr lang="en-US" dirty="0" err="1">
                <a:ea typeface="+mj-ea"/>
              </a:rPr>
              <a:t>fejlodes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az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erintettek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szuksegleteinek</a:t>
            </a:r>
            <a:r>
              <a:rPr lang="en-US" dirty="0">
                <a:ea typeface="+mj-ea"/>
              </a:rPr>
              <a:t> </a:t>
            </a:r>
            <a:r>
              <a:rPr lang="en-US" b="1" dirty="0" err="1">
                <a:ea typeface="+mj-ea"/>
              </a:rPr>
              <a:t>folyamatos</a:t>
            </a:r>
            <a:r>
              <a:rPr lang="en-US" b="1" dirty="0">
                <a:ea typeface="+mj-ea"/>
              </a:rPr>
              <a:t> </a:t>
            </a:r>
            <a:r>
              <a:rPr lang="en-US" b="1" dirty="0" err="1">
                <a:ea typeface="+mj-ea"/>
              </a:rPr>
              <a:t>felmeresen</a:t>
            </a:r>
            <a:r>
              <a:rPr lang="en-US" b="1" dirty="0">
                <a:ea typeface="+mj-ea"/>
              </a:rPr>
              <a:t> </a:t>
            </a:r>
            <a:r>
              <a:rPr lang="en-US" dirty="0" err="1">
                <a:ea typeface="+mj-ea"/>
              </a:rPr>
              <a:t>alapul</a:t>
            </a:r>
            <a:r>
              <a:rPr lang="en-US" dirty="0">
                <a:ea typeface="+mj-ea"/>
              </a:rPr>
              <a:t>, </a:t>
            </a:r>
            <a:r>
              <a:rPr lang="en-US" dirty="0" err="1">
                <a:ea typeface="+mj-ea"/>
              </a:rPr>
              <a:t>nem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egy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elore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kidolgozott</a:t>
            </a:r>
            <a:r>
              <a:rPr lang="en-US" dirty="0">
                <a:ea typeface="+mj-ea"/>
              </a:rPr>
              <a:t> </a:t>
            </a:r>
            <a:r>
              <a:rPr lang="en-US" dirty="0" err="1">
                <a:ea typeface="+mj-ea"/>
              </a:rPr>
              <a:t>terven</a:t>
            </a:r>
            <a:endParaRPr lang="en-US" dirty="0">
              <a:ea typeface="+mj-ea"/>
            </a:endParaRPr>
          </a:p>
          <a:p>
            <a:pPr marL="434975" indent="-342900">
              <a:spcBef>
                <a:spcPts val="300"/>
              </a:spcBef>
              <a:spcAft>
                <a:spcPts val="300"/>
              </a:spcAft>
              <a:buClr>
                <a:srgbClr val="00AD68"/>
              </a:buClr>
            </a:pPr>
            <a:r>
              <a:rPr lang="en-US" dirty="0" err="1">
                <a:ea typeface="+mj-ea"/>
              </a:rPr>
              <a:t>Elokesziti</a:t>
            </a:r>
            <a:r>
              <a:rPr lang="en-US" dirty="0">
                <a:ea typeface="+mj-ea"/>
              </a:rPr>
              <a:t> a </a:t>
            </a:r>
            <a:r>
              <a:rPr lang="en-US" dirty="0" err="1">
                <a:ea typeface="+mj-ea"/>
              </a:rPr>
              <a:t>kozosseget</a:t>
            </a:r>
            <a:r>
              <a:rPr lang="en-US" dirty="0">
                <a:ea typeface="+mj-ea"/>
              </a:rPr>
              <a:t> a </a:t>
            </a:r>
            <a:r>
              <a:rPr lang="en-US" b="1" dirty="0" err="1">
                <a:ea typeface="+mj-ea"/>
              </a:rPr>
              <a:t>valtozasokra</a:t>
            </a:r>
            <a:endParaRPr lang="en-US" b="1" dirty="0">
              <a:ea typeface="+mj-ea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DFEA421-62A2-436E-9B6F-D0560A5633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5545899"/>
            <a:ext cx="606317" cy="454851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6DD80D99-D597-4A39-B0E6-F405A195316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0" y="5517233"/>
            <a:ext cx="906028" cy="45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3828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B388F2F-0CF3-45BA-9A81-7AB1B929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3" name="Kép 2" descr="http://boldognapot.hu/blog/wp-content/uploads/2015/04/3.24.jpg">
            <a:extLst>
              <a:ext uri="{FF2B5EF4-FFF2-40B4-BE49-F238E27FC236}">
                <a16:creationId xmlns:a16="http://schemas.microsoft.com/office/drawing/2014/main" id="{3B93E98D-EB56-462F-8B1A-582839DB759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4638"/>
            <a:ext cx="7236296" cy="49545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9FCBD2F-7C58-427A-A869-2EF36E6AA5BF}"/>
              </a:ext>
            </a:extLst>
          </p:cNvPr>
          <p:cNvSpPr/>
          <p:nvPr/>
        </p:nvSpPr>
        <p:spPr>
          <a:xfrm flipH="1">
            <a:off x="1907704" y="5445224"/>
            <a:ext cx="7236296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Elmebaj az, amikor újra meg újra ugyanazt a dolgot csináljuk, de más eredményre számítunk.</a:t>
            </a:r>
            <a:endParaRPr lang="hu-H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4398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AutoShap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570037"/>
          </a:xfrm>
        </p:spPr>
        <p:txBody>
          <a:bodyPr/>
          <a:lstStyle/>
          <a:p>
            <a:pPr eaLnBrk="1" hangingPunct="1"/>
            <a:r>
              <a:rPr lang="hu-HU" altLang="hu-HU"/>
              <a:t>	</a:t>
            </a:r>
            <a:r>
              <a:rPr lang="hu-HU" altLang="hu-HU" sz="5400">
                <a:latin typeface="Arial" charset="0"/>
                <a:cs typeface="Arial" charset="0"/>
              </a:rPr>
              <a:t>Köszönöm a figyelmet!</a:t>
            </a:r>
          </a:p>
        </p:txBody>
      </p:sp>
      <p:sp>
        <p:nvSpPr>
          <p:cNvPr id="151555" name="Élőláb helye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altLang="hu-HU">
              <a:solidFill>
                <a:srgbClr val="898989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364163" y="1628775"/>
            <a:ext cx="3779837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800" kern="0" dirty="0">
                <a:solidFill>
                  <a:prstClr val="black"/>
                </a:solidFill>
                <a:latin typeface="Calibri"/>
                <a:cs typeface="Arial" charset="0"/>
              </a:rPr>
              <a:t>Dicső László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400" kern="0" dirty="0">
                <a:solidFill>
                  <a:prstClr val="black"/>
                </a:solidFill>
                <a:latin typeface="Calibri"/>
                <a:cs typeface="Arial" charset="0"/>
              </a:rPr>
              <a:t>Polgármester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</a:rPr>
              <a:t>7345 Alsómocsolád, Rákóczi u. 21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</a:rPr>
              <a:t>Tel: +36-72/451-748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</a:rPr>
              <a:t>Mobil: +36-30/916-4231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</a:rPr>
              <a:t>E-mail: </a:t>
            </a:r>
            <a:r>
              <a:rPr lang="hu-HU" sz="2000" kern="0" dirty="0" err="1">
                <a:solidFill>
                  <a:prstClr val="black"/>
                </a:solidFill>
                <a:latin typeface="Calibri"/>
                <a:cs typeface="Arial" charset="0"/>
                <a:hlinkClick r:id="rId3"/>
              </a:rPr>
              <a:t>mocsolad</a:t>
            </a: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  <a:hlinkClick r:id="rId3"/>
              </a:rPr>
              <a:t>@</a:t>
            </a:r>
            <a:r>
              <a:rPr lang="hu-HU" sz="2000" kern="0" dirty="0" err="1">
                <a:solidFill>
                  <a:prstClr val="black"/>
                </a:solidFill>
                <a:latin typeface="Calibri"/>
                <a:cs typeface="Arial" charset="0"/>
                <a:hlinkClick r:id="rId3"/>
              </a:rPr>
              <a:t>t-online.hu</a:t>
            </a:r>
            <a:endParaRPr lang="hu-HU" sz="2000" kern="0" dirty="0">
              <a:solidFill>
                <a:prstClr val="black"/>
              </a:solidFill>
              <a:latin typeface="Calibri"/>
              <a:cs typeface="Arial" charset="0"/>
            </a:endParaRP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solidFill>
                  <a:prstClr val="black"/>
                </a:solidFill>
                <a:latin typeface="Calibri"/>
                <a:cs typeface="Arial" charset="0"/>
              </a:rPr>
              <a:t>WEB: </a:t>
            </a:r>
            <a:r>
              <a:rPr lang="hu-HU" sz="2000" kern="0" dirty="0" err="1">
                <a:solidFill>
                  <a:prstClr val="black"/>
                </a:solidFill>
                <a:latin typeface="Calibri"/>
                <a:cs typeface="Arial" charset="0"/>
              </a:rPr>
              <a:t>www.alsomocsolad.hu</a:t>
            </a:r>
            <a:endParaRPr lang="hu-HU" sz="2000" kern="0" dirty="0">
              <a:solidFill>
                <a:prstClr val="black"/>
              </a:solidFill>
              <a:latin typeface="Calibri"/>
              <a:cs typeface="Arial" charset="0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Clr>
                <a:prstClr val="black"/>
              </a:buClr>
              <a:buSzPct val="75000"/>
              <a:buFont typeface="Wingdings" pitchFamily="2" charset="2"/>
              <a:buNone/>
              <a:defRPr/>
            </a:pPr>
            <a:endParaRPr lang="hu-HU" sz="2800" kern="0" dirty="0">
              <a:solidFill>
                <a:srgbClr val="0000CC"/>
              </a:solidFill>
              <a:latin typeface="Calibri"/>
              <a:cs typeface="Arial" charset="0"/>
            </a:endParaRPr>
          </a:p>
        </p:txBody>
      </p:sp>
      <p:pic>
        <p:nvPicPr>
          <p:cNvPr id="151557" name="photo_17200474" descr="http://mw2.google.com/mw-panoramio/photos/medium/1720047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988" y="1412875"/>
            <a:ext cx="4968875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9"/>
</p:tagLst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ovice_prezentacio_sabl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lasszikus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rovice_prezentacio_sabl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lasszikus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Nyílás">
  <a:themeElements>
    <a:clrScheme name="Nyílás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Nyílá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yílás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ílás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ílás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lu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2D2D2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2A79D0"/>
    </a:accent6>
    <a:hlink>
      <a:srgbClr val="C00000"/>
    </a:hlink>
    <a:folHlink>
      <a:srgbClr val="52802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16021</TotalTime>
  <Words>1008</Words>
  <Application>Microsoft Office PowerPoint</Application>
  <PresentationFormat>Diavetítés a képernyőre (4:3 oldalarány)</PresentationFormat>
  <Paragraphs>138</Paragraphs>
  <Slides>38</Slides>
  <Notes>10</Notes>
  <HiddenSlides>0</HiddenSlides>
  <MMClips>0</MMClips>
  <ScaleCrop>false</ScaleCrop>
  <HeadingPairs>
    <vt:vector size="8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4</vt:i4>
      </vt:variant>
      <vt:variant>
        <vt:lpstr>Beágyazott OLE kiszolgálók</vt:lpstr>
      </vt:variant>
      <vt:variant>
        <vt:i4>2</vt:i4>
      </vt:variant>
      <vt:variant>
        <vt:lpstr>Diacímek</vt:lpstr>
      </vt:variant>
      <vt:variant>
        <vt:i4>38</vt:i4>
      </vt:variant>
    </vt:vector>
  </HeadingPairs>
  <TitlesOfParts>
    <vt:vector size="50" baseType="lpstr">
      <vt:lpstr>Arial</vt:lpstr>
      <vt:lpstr>Calibri</vt:lpstr>
      <vt:lpstr>Garamond</vt:lpstr>
      <vt:lpstr>Tahoma</vt:lpstr>
      <vt:lpstr>Times New Roman</vt:lpstr>
      <vt:lpstr>Wingdings</vt:lpstr>
      <vt:lpstr>Office-téma</vt:lpstr>
      <vt:lpstr>1_Provice_prezentacio_sablon</vt:lpstr>
      <vt:lpstr>Provice_prezentacio_sablon</vt:lpstr>
      <vt:lpstr>Nyílás</vt:lpstr>
      <vt:lpstr>Acrobat Document</vt:lpstr>
      <vt:lpstr>Microsoft Word 97 - 2003 Document</vt:lpstr>
      <vt:lpstr>PowerPoint-bemutató</vt:lpstr>
      <vt:lpstr>     "… a változások csak akkor következnek be, amikor valami olyat teszünk, ami abszolút nem illik bele az általunk megszokott világba.„      /Paulo Coelho/ </vt:lpstr>
      <vt:lpstr> Urb:Icon- Nemzetközi  településfejlesztési és  projektvásár 2013. április 10-13.</vt:lpstr>
      <vt:lpstr>          Innovatív Önkormányzatok Klubja </vt:lpstr>
      <vt:lpstr>    Alakuló Ülés  Alsómocsoládon</vt:lpstr>
      <vt:lpstr>PowerPoint-bemutató</vt:lpstr>
      <vt:lpstr>                Legjobb Önkormányzati Gyakorlatok Program </vt:lpstr>
      <vt:lpstr>PowerPoint-bemutató</vt:lpstr>
      <vt:lpstr>Innovációs Díj Tallinn 2016</vt:lpstr>
      <vt:lpstr>„Magunk kenyerén” Mezőgazdaság élénkítő  programelem</vt:lpstr>
      <vt:lpstr>NEM!!</vt:lpstr>
      <vt:lpstr>Életre kelt az új álom- Smart Village műhely 2016. május 03.</vt:lpstr>
      <vt:lpstr>Alsómocsolád definíciója</vt:lpstr>
      <vt:lpstr>Keressük az „okos” megoldásokat Digitális Jövő Települési Hálózat  </vt:lpstr>
      <vt:lpstr>Első Gondolat</vt:lpstr>
      <vt:lpstr>Okos öko-szociális falvak pilot project  (AGRI-2017-EVAL-08)</vt:lpstr>
      <vt:lpstr>Fő célkitűzés</vt:lpstr>
      <vt:lpstr>Idő ütemezés</vt:lpstr>
      <vt:lpstr>Fejlesztési területek</vt:lpstr>
      <vt:lpstr>Roadmap</vt:lpstr>
      <vt:lpstr>Munkadefiníció</vt:lpstr>
      <vt:lpstr>Okos Térség</vt:lpstr>
      <vt:lpstr>Brüsszeli felkészülés</vt:lpstr>
      <vt:lpstr>Smart Villages  pilot project Brüsszel</vt:lpstr>
      <vt:lpstr>Smart organisation to reach critical mass</vt:lpstr>
      <vt:lpstr>Ville d'Anaunia (Italy)</vt:lpstr>
      <vt:lpstr>PowerPoint-bemutató</vt:lpstr>
      <vt:lpstr>   </vt:lpstr>
      <vt:lpstr>PowerPoint-bemutató</vt:lpstr>
      <vt:lpstr>PowerPoint-bemutató</vt:lpstr>
      <vt:lpstr>PowerPoint-bemutató</vt:lpstr>
      <vt:lpstr>PowerPoint-bemutató</vt:lpstr>
      <vt:lpstr>A kozosseg egyutt dolgozott a negativ trend megforditasan</vt:lpstr>
      <vt:lpstr>PowerPoint-bemutató</vt:lpstr>
      <vt:lpstr>PowerPoint-bemutató</vt:lpstr>
      <vt:lpstr>Megfelelo technologiai megoldasok agilis modszertannal</vt:lpstr>
      <vt:lpstr>PowerPoint-bemutató</vt:lpstr>
      <vt:lpstr> Köszönöm a figyelmet!</vt:lpstr>
    </vt:vector>
  </TitlesOfParts>
  <Company>Alsómocsolád Község Önkormányzata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Alsó</dc:title>
  <dc:creator>Dicső László</dc:creator>
  <cp:lastModifiedBy>Dicső László</cp:lastModifiedBy>
  <cp:revision>600</cp:revision>
  <dcterms:created xsi:type="dcterms:W3CDTF">2012-04-09T07:28:10Z</dcterms:created>
  <dcterms:modified xsi:type="dcterms:W3CDTF">2019-03-08T06:00:00Z</dcterms:modified>
</cp:coreProperties>
</file>