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3"/>
  </p:notesMasterIdLst>
  <p:sldIdLst>
    <p:sldId id="256" r:id="rId2"/>
    <p:sldId id="362" r:id="rId3"/>
    <p:sldId id="266" r:id="rId4"/>
    <p:sldId id="268" r:id="rId5"/>
    <p:sldId id="270" r:id="rId6"/>
    <p:sldId id="285" r:id="rId7"/>
    <p:sldId id="271" r:id="rId8"/>
    <p:sldId id="281" r:id="rId9"/>
    <p:sldId id="278" r:id="rId10"/>
    <p:sldId id="274" r:id="rId11"/>
    <p:sldId id="280" r:id="rId12"/>
    <p:sldId id="330" r:id="rId13"/>
    <p:sldId id="332" r:id="rId14"/>
    <p:sldId id="331" r:id="rId15"/>
    <p:sldId id="365" r:id="rId16"/>
    <p:sldId id="366" r:id="rId17"/>
    <p:sldId id="368" r:id="rId18"/>
    <p:sldId id="352" r:id="rId19"/>
    <p:sldId id="364" r:id="rId20"/>
    <p:sldId id="349" r:id="rId21"/>
    <p:sldId id="363" r:id="rId22"/>
    <p:sldId id="369" r:id="rId23"/>
    <p:sldId id="370" r:id="rId24"/>
    <p:sldId id="343" r:id="rId25"/>
    <p:sldId id="375" r:id="rId26"/>
    <p:sldId id="373" r:id="rId27"/>
    <p:sldId id="371" r:id="rId28"/>
    <p:sldId id="374" r:id="rId29"/>
    <p:sldId id="376" r:id="rId30"/>
    <p:sldId id="378" r:id="rId31"/>
    <p:sldId id="377" r:id="rId32"/>
    <p:sldId id="379" r:id="rId33"/>
    <p:sldId id="344" r:id="rId34"/>
    <p:sldId id="381" r:id="rId35"/>
    <p:sldId id="345" r:id="rId36"/>
    <p:sldId id="380" r:id="rId37"/>
    <p:sldId id="346" r:id="rId38"/>
    <p:sldId id="347" r:id="rId39"/>
    <p:sldId id="382" r:id="rId40"/>
    <p:sldId id="384" r:id="rId41"/>
    <p:sldId id="383" r:id="rId42"/>
    <p:sldId id="385" r:id="rId43"/>
    <p:sldId id="387" r:id="rId44"/>
    <p:sldId id="386" r:id="rId45"/>
    <p:sldId id="388" r:id="rId46"/>
    <p:sldId id="389" r:id="rId47"/>
    <p:sldId id="390" r:id="rId48"/>
    <p:sldId id="405" r:id="rId49"/>
    <p:sldId id="391" r:id="rId50"/>
    <p:sldId id="310" r:id="rId51"/>
    <p:sldId id="396" r:id="rId52"/>
    <p:sldId id="397" r:id="rId53"/>
    <p:sldId id="398" r:id="rId54"/>
    <p:sldId id="399" r:id="rId55"/>
    <p:sldId id="406" r:id="rId56"/>
    <p:sldId id="400" r:id="rId57"/>
    <p:sldId id="392" r:id="rId58"/>
    <p:sldId id="393" r:id="rId59"/>
    <p:sldId id="402" r:id="rId60"/>
    <p:sldId id="403" r:id="rId61"/>
    <p:sldId id="394" r:id="rId62"/>
    <p:sldId id="395" r:id="rId63"/>
    <p:sldId id="354" r:id="rId64"/>
    <p:sldId id="355" r:id="rId65"/>
    <p:sldId id="356" r:id="rId66"/>
    <p:sldId id="358" r:id="rId67"/>
    <p:sldId id="359" r:id="rId68"/>
    <p:sldId id="360" r:id="rId69"/>
    <p:sldId id="404" r:id="rId70"/>
    <p:sldId id="361" r:id="rId71"/>
    <p:sldId id="277" r:id="rId72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66"/>
    <a:srgbClr val="006600"/>
    <a:srgbClr val="FF0000"/>
    <a:srgbClr val="6600CC"/>
    <a:srgbClr val="FF6600"/>
    <a:srgbClr val="800000"/>
    <a:srgbClr val="FF9900"/>
    <a:srgbClr val="3366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24" autoAdjust="0"/>
  </p:normalViewPr>
  <p:slideViewPr>
    <p:cSldViewPr>
      <p:cViewPr varScale="1">
        <p:scale>
          <a:sx n="87" d="100"/>
          <a:sy n="87" d="100"/>
        </p:scale>
        <p:origin x="149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10243D-D97E-4699-88AF-E6E627D57160}" type="datetimeFigureOut">
              <a:rPr lang="hu-HU" smtClean="0"/>
              <a:t>2017. 04. 21.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9213D7-D13C-488F-B85A-5CDDC6189B1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94320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09C6839-2B4B-4B50-A045-4FE1C7D4DF99}" type="slidenum">
              <a:rPr lang="hu-HU" altLang="hu-HU" smtClean="0">
                <a:latin typeface="Arial" panose="020B0604020202020204" pitchFamily="34" charset="0"/>
                <a:cs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2</a:t>
            </a:fld>
            <a:endParaRPr lang="hu-HU" altLang="hu-HU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altLang="hu-HU" smtClean="0"/>
          </a:p>
        </p:txBody>
      </p:sp>
    </p:spTree>
    <p:extLst>
      <p:ext uri="{BB962C8B-B14F-4D97-AF65-F5344CB8AC3E}">
        <p14:creationId xmlns:p14="http://schemas.microsoft.com/office/powerpoint/2010/main" val="30141552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smtClean="0"/>
          </a:p>
        </p:txBody>
      </p:sp>
      <p:sp>
        <p:nvSpPr>
          <p:cNvPr id="49156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8FDE0CD-6295-472C-BC0A-5FE2809F471A}" type="slidenum">
              <a:rPr lang="hu-HU" smtClean="0"/>
              <a:pPr>
                <a:defRPr/>
              </a:pPr>
              <a:t>61</a:t>
            </a:fld>
            <a:endParaRPr lang="hu-HU" smtClean="0"/>
          </a:p>
        </p:txBody>
      </p:sp>
    </p:spTree>
    <p:extLst>
      <p:ext uri="{BB962C8B-B14F-4D97-AF65-F5344CB8AC3E}">
        <p14:creationId xmlns:p14="http://schemas.microsoft.com/office/powerpoint/2010/main" val="1596684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B7A7-39BA-467F-A457-B9A70D962A9D}" type="datetimeFigureOut">
              <a:rPr lang="hu-HU" smtClean="0"/>
              <a:t>2017. 04. 21.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03DE-6527-48AC-BD88-B9A1E29A993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86960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B7A7-39BA-467F-A457-B9A70D962A9D}" type="datetimeFigureOut">
              <a:rPr lang="hu-HU" smtClean="0"/>
              <a:t>2017. 04. 21.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03DE-6527-48AC-BD88-B9A1E29A993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19021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B7A7-39BA-467F-A457-B9A70D962A9D}" type="datetimeFigureOut">
              <a:rPr lang="hu-HU" smtClean="0"/>
              <a:t>2017. 04. 21.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03DE-6527-48AC-BD88-B9A1E29A993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90336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B7A7-39BA-467F-A457-B9A70D962A9D}" type="datetimeFigureOut">
              <a:rPr lang="hu-HU" smtClean="0"/>
              <a:t>2017. 04. 21.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03DE-6527-48AC-BD88-B9A1E29A993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21364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B7A7-39BA-467F-A457-B9A70D962A9D}" type="datetimeFigureOut">
              <a:rPr lang="hu-HU" smtClean="0"/>
              <a:t>2017. 04. 21.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03DE-6527-48AC-BD88-B9A1E29A993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89773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B7A7-39BA-467F-A457-B9A70D962A9D}" type="datetimeFigureOut">
              <a:rPr lang="hu-HU" smtClean="0"/>
              <a:t>2017. 04. 21.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03DE-6527-48AC-BD88-B9A1E29A993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07814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B7A7-39BA-467F-A457-B9A70D962A9D}" type="datetimeFigureOut">
              <a:rPr lang="hu-HU" smtClean="0"/>
              <a:t>2017. 04. 21.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03DE-6527-48AC-BD88-B9A1E29A993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37000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B7A7-39BA-467F-A457-B9A70D962A9D}" type="datetimeFigureOut">
              <a:rPr lang="hu-HU" smtClean="0"/>
              <a:t>2017. 04. 21.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03DE-6527-48AC-BD88-B9A1E29A993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28835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B7A7-39BA-467F-A457-B9A70D962A9D}" type="datetimeFigureOut">
              <a:rPr lang="hu-HU" smtClean="0"/>
              <a:t>2017. 04. 21.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03DE-6527-48AC-BD88-B9A1E29A993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67108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B7A7-39BA-467F-A457-B9A70D962A9D}" type="datetimeFigureOut">
              <a:rPr lang="hu-HU" smtClean="0"/>
              <a:t>2017. 04. 21.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03DE-6527-48AC-BD88-B9A1E29A993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84470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B7A7-39BA-467F-A457-B9A70D962A9D}" type="datetimeFigureOut">
              <a:rPr lang="hu-HU" smtClean="0"/>
              <a:t>2017. 04. 21.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03DE-6527-48AC-BD88-B9A1E29A993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46336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6EB7A7-39BA-467F-A457-B9A70D962A9D}" type="datetimeFigureOut">
              <a:rPr lang="hu-HU" smtClean="0"/>
              <a:t>2017. 04. 21.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503DE-6527-48AC-BD88-B9A1E29A993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0269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Relationship Id="rId9" Type="http://schemas.openxmlformats.org/officeDocument/2006/relationships/image" Target="../media/image6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3" Type="http://schemas.openxmlformats.org/officeDocument/2006/relationships/image" Target="../media/image74.jpeg"/><Relationship Id="rId7" Type="http://schemas.openxmlformats.org/officeDocument/2006/relationships/image" Target="../media/image78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10" Type="http://schemas.openxmlformats.org/officeDocument/2006/relationships/image" Target="../media/image81.jpeg"/><Relationship Id="rId4" Type="http://schemas.openxmlformats.org/officeDocument/2006/relationships/image" Target="../media/image75.jpeg"/><Relationship Id="rId9" Type="http://schemas.openxmlformats.org/officeDocument/2006/relationships/image" Target="../media/image80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jpeg"/><Relationship Id="rId3" Type="http://schemas.openxmlformats.org/officeDocument/2006/relationships/image" Target="../media/image83.png"/><Relationship Id="rId7" Type="http://schemas.openxmlformats.org/officeDocument/2006/relationships/image" Target="../media/image87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jpeg"/><Relationship Id="rId5" Type="http://schemas.openxmlformats.org/officeDocument/2006/relationships/image" Target="../media/image92.jpeg"/><Relationship Id="rId4" Type="http://schemas.openxmlformats.org/officeDocument/2006/relationships/image" Target="../media/image9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7" Type="http://schemas.openxmlformats.org/officeDocument/2006/relationships/image" Target="../media/image99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jpeg"/><Relationship Id="rId5" Type="http://schemas.openxmlformats.org/officeDocument/2006/relationships/image" Target="../media/image97.jpeg"/><Relationship Id="rId4" Type="http://schemas.openxmlformats.org/officeDocument/2006/relationships/image" Target="../media/image9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7" Type="http://schemas.openxmlformats.org/officeDocument/2006/relationships/image" Target="../media/image108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7.jpeg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2.jpeg"/><Relationship Id="rId4" Type="http://schemas.openxmlformats.org/officeDocument/2006/relationships/image" Target="../media/image111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png"/><Relationship Id="rId3" Type="http://schemas.openxmlformats.org/officeDocument/2006/relationships/image" Target="../media/image114.png"/><Relationship Id="rId7" Type="http://schemas.openxmlformats.org/officeDocument/2006/relationships/image" Target="../media/image118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7.png"/><Relationship Id="rId5" Type="http://schemas.openxmlformats.org/officeDocument/2006/relationships/image" Target="../media/image116.png"/><Relationship Id="rId4" Type="http://schemas.openxmlformats.org/officeDocument/2006/relationships/image" Target="../media/image11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3.jpeg"/><Relationship Id="rId4" Type="http://schemas.openxmlformats.org/officeDocument/2006/relationships/image" Target="../media/image122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jpeg"/><Relationship Id="rId3" Type="http://schemas.openxmlformats.org/officeDocument/2006/relationships/image" Target="../media/image125.jpeg"/><Relationship Id="rId7" Type="http://schemas.openxmlformats.org/officeDocument/2006/relationships/image" Target="../media/image129.jpe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jpeg"/><Relationship Id="rId5" Type="http://schemas.openxmlformats.org/officeDocument/2006/relationships/image" Target="../media/image127.jpeg"/><Relationship Id="rId4" Type="http://schemas.openxmlformats.org/officeDocument/2006/relationships/image" Target="../media/image126.jpeg"/><Relationship Id="rId9" Type="http://schemas.openxmlformats.org/officeDocument/2006/relationships/image" Target="../media/image131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8.jpeg"/><Relationship Id="rId3" Type="http://schemas.openxmlformats.org/officeDocument/2006/relationships/image" Target="../media/image133.jpeg"/><Relationship Id="rId7" Type="http://schemas.openxmlformats.org/officeDocument/2006/relationships/image" Target="../media/image137.jpe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6.jpeg"/><Relationship Id="rId5" Type="http://schemas.openxmlformats.org/officeDocument/2006/relationships/image" Target="../media/image135.jpeg"/><Relationship Id="rId4" Type="http://schemas.openxmlformats.org/officeDocument/2006/relationships/image" Target="../media/image13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3.jpeg"/><Relationship Id="rId5" Type="http://schemas.openxmlformats.org/officeDocument/2006/relationships/image" Target="../media/image142.jpeg"/><Relationship Id="rId4" Type="http://schemas.openxmlformats.org/officeDocument/2006/relationships/image" Target="../media/image14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jpeg"/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jpeg"/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0.jpeg"/><Relationship Id="rId4" Type="http://schemas.openxmlformats.org/officeDocument/2006/relationships/image" Target="../media/image14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jpeg"/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5.jpeg"/><Relationship Id="rId5" Type="http://schemas.openxmlformats.org/officeDocument/2006/relationships/image" Target="../media/image154.jpeg"/><Relationship Id="rId4" Type="http://schemas.openxmlformats.org/officeDocument/2006/relationships/image" Target="../media/image15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jpeg"/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0.jpeg"/><Relationship Id="rId5" Type="http://schemas.openxmlformats.org/officeDocument/2006/relationships/image" Target="../media/image159.jpeg"/><Relationship Id="rId4" Type="http://schemas.openxmlformats.org/officeDocument/2006/relationships/image" Target="../media/image15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png"/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4.png"/><Relationship Id="rId4" Type="http://schemas.openxmlformats.org/officeDocument/2006/relationships/image" Target="../media/image16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jpeg"/><Relationship Id="rId2" Type="http://schemas.openxmlformats.org/officeDocument/2006/relationships/image" Target="../media/image1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png"/><Relationship Id="rId7" Type="http://schemas.openxmlformats.org/officeDocument/2006/relationships/image" Target="../media/image173.png"/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2.png"/><Relationship Id="rId5" Type="http://schemas.openxmlformats.org/officeDocument/2006/relationships/image" Target="../media/image171.png"/><Relationship Id="rId4" Type="http://schemas.openxmlformats.org/officeDocument/2006/relationships/image" Target="../media/image17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jpeg"/><Relationship Id="rId2" Type="http://schemas.openxmlformats.org/officeDocument/2006/relationships/image" Target="../media/image17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8.jpeg"/><Relationship Id="rId5" Type="http://schemas.openxmlformats.org/officeDocument/2006/relationships/image" Target="../media/image177.jpeg"/><Relationship Id="rId4" Type="http://schemas.openxmlformats.org/officeDocument/2006/relationships/image" Target="../media/image17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2" Type="http://schemas.openxmlformats.org/officeDocument/2006/relationships/image" Target="../media/image17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3.jpeg"/><Relationship Id="rId5" Type="http://schemas.openxmlformats.org/officeDocument/2006/relationships/image" Target="../media/image182.png"/><Relationship Id="rId4" Type="http://schemas.openxmlformats.org/officeDocument/2006/relationships/image" Target="../media/image181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0.png"/><Relationship Id="rId3" Type="http://schemas.openxmlformats.org/officeDocument/2006/relationships/image" Target="../media/image185.png"/><Relationship Id="rId7" Type="http://schemas.openxmlformats.org/officeDocument/2006/relationships/image" Target="../media/image189.png"/><Relationship Id="rId2" Type="http://schemas.openxmlformats.org/officeDocument/2006/relationships/image" Target="../media/image18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8.png"/><Relationship Id="rId5" Type="http://schemas.openxmlformats.org/officeDocument/2006/relationships/image" Target="../media/image187.png"/><Relationship Id="rId4" Type="http://schemas.openxmlformats.org/officeDocument/2006/relationships/image" Target="../media/image186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7.jpeg"/><Relationship Id="rId3" Type="http://schemas.openxmlformats.org/officeDocument/2006/relationships/image" Target="../media/image192.jpeg"/><Relationship Id="rId7" Type="http://schemas.openxmlformats.org/officeDocument/2006/relationships/image" Target="../media/image196.jpeg"/><Relationship Id="rId2" Type="http://schemas.openxmlformats.org/officeDocument/2006/relationships/image" Target="../media/image19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5.jpeg"/><Relationship Id="rId5" Type="http://schemas.openxmlformats.org/officeDocument/2006/relationships/image" Target="../media/image194.jpeg"/><Relationship Id="rId10" Type="http://schemas.openxmlformats.org/officeDocument/2006/relationships/image" Target="../media/image199.jpeg"/><Relationship Id="rId4" Type="http://schemas.openxmlformats.org/officeDocument/2006/relationships/image" Target="../media/image193.jpeg"/><Relationship Id="rId9" Type="http://schemas.openxmlformats.org/officeDocument/2006/relationships/image" Target="../media/image198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1.jpeg"/><Relationship Id="rId2" Type="http://schemas.openxmlformats.org/officeDocument/2006/relationships/image" Target="../media/image20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3.jpeg"/><Relationship Id="rId4" Type="http://schemas.openxmlformats.org/officeDocument/2006/relationships/image" Target="../media/image202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5.jpeg"/><Relationship Id="rId2" Type="http://schemas.openxmlformats.org/officeDocument/2006/relationships/image" Target="../media/image20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8.jpeg"/><Relationship Id="rId5" Type="http://schemas.openxmlformats.org/officeDocument/2006/relationships/image" Target="../media/image207.jpeg"/><Relationship Id="rId4" Type="http://schemas.openxmlformats.org/officeDocument/2006/relationships/image" Target="../media/image206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jpeg"/><Relationship Id="rId7" Type="http://schemas.openxmlformats.org/officeDocument/2006/relationships/image" Target="../media/image214.jpeg"/><Relationship Id="rId2" Type="http://schemas.openxmlformats.org/officeDocument/2006/relationships/image" Target="../media/image20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3.jpeg"/><Relationship Id="rId5" Type="http://schemas.openxmlformats.org/officeDocument/2006/relationships/image" Target="../media/image212.jpeg"/><Relationship Id="rId4" Type="http://schemas.openxmlformats.org/officeDocument/2006/relationships/image" Target="../media/image211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6.jpeg"/><Relationship Id="rId2" Type="http://schemas.openxmlformats.org/officeDocument/2006/relationships/image" Target="../media/image2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9.jpg"/><Relationship Id="rId5" Type="http://schemas.openxmlformats.org/officeDocument/2006/relationships/image" Target="../media/image218.jpeg"/><Relationship Id="rId4" Type="http://schemas.openxmlformats.org/officeDocument/2006/relationships/image" Target="../media/image217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1.jpeg"/><Relationship Id="rId2" Type="http://schemas.openxmlformats.org/officeDocument/2006/relationships/image" Target="../media/image2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3.jpeg"/><Relationship Id="rId4" Type="http://schemas.openxmlformats.org/officeDocument/2006/relationships/image" Target="../media/image222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5.jpeg"/><Relationship Id="rId2" Type="http://schemas.openxmlformats.org/officeDocument/2006/relationships/image" Target="../media/image2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8.jpeg"/><Relationship Id="rId5" Type="http://schemas.openxmlformats.org/officeDocument/2006/relationships/image" Target="../media/image227.jpeg"/><Relationship Id="rId4" Type="http://schemas.openxmlformats.org/officeDocument/2006/relationships/image" Target="../media/image226.jpe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5.jpeg"/><Relationship Id="rId3" Type="http://schemas.openxmlformats.org/officeDocument/2006/relationships/image" Target="../media/image230.jpeg"/><Relationship Id="rId7" Type="http://schemas.openxmlformats.org/officeDocument/2006/relationships/image" Target="../media/image234.jpeg"/><Relationship Id="rId2" Type="http://schemas.openxmlformats.org/officeDocument/2006/relationships/image" Target="../media/image2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3.jpeg"/><Relationship Id="rId5" Type="http://schemas.openxmlformats.org/officeDocument/2006/relationships/image" Target="../media/image232.jpeg"/><Relationship Id="rId4" Type="http://schemas.openxmlformats.org/officeDocument/2006/relationships/image" Target="../media/image231.jpeg"/><Relationship Id="rId9" Type="http://schemas.openxmlformats.org/officeDocument/2006/relationships/image" Target="../media/image236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8.jpeg"/><Relationship Id="rId7" Type="http://schemas.openxmlformats.org/officeDocument/2006/relationships/image" Target="../media/image242.jpeg"/><Relationship Id="rId2" Type="http://schemas.openxmlformats.org/officeDocument/2006/relationships/image" Target="../media/image2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1.jpeg"/><Relationship Id="rId5" Type="http://schemas.openxmlformats.org/officeDocument/2006/relationships/image" Target="../media/image240.jpeg"/><Relationship Id="rId4" Type="http://schemas.openxmlformats.org/officeDocument/2006/relationships/image" Target="../media/image239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4.jpeg"/><Relationship Id="rId7" Type="http://schemas.openxmlformats.org/officeDocument/2006/relationships/image" Target="../media/image248.jpeg"/><Relationship Id="rId2" Type="http://schemas.openxmlformats.org/officeDocument/2006/relationships/image" Target="../media/image2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7.jpeg"/><Relationship Id="rId5" Type="http://schemas.openxmlformats.org/officeDocument/2006/relationships/image" Target="../media/image246.jpeg"/><Relationship Id="rId4" Type="http://schemas.openxmlformats.org/officeDocument/2006/relationships/image" Target="../media/image245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0.jpg"/><Relationship Id="rId2" Type="http://schemas.openxmlformats.org/officeDocument/2006/relationships/image" Target="../media/image2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2.jpeg"/><Relationship Id="rId4" Type="http://schemas.openxmlformats.org/officeDocument/2006/relationships/image" Target="../media/image25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4.jpeg"/><Relationship Id="rId2" Type="http://schemas.openxmlformats.org/officeDocument/2006/relationships/image" Target="../media/image2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5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7.jpeg"/><Relationship Id="rId2" Type="http://schemas.openxmlformats.org/officeDocument/2006/relationships/image" Target="../media/image2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8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0.jpeg"/><Relationship Id="rId2" Type="http://schemas.openxmlformats.org/officeDocument/2006/relationships/image" Target="../media/image259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1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3.jpeg"/><Relationship Id="rId2" Type="http://schemas.openxmlformats.org/officeDocument/2006/relationships/image" Target="../media/image262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4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6.jpeg"/><Relationship Id="rId2" Type="http://schemas.openxmlformats.org/officeDocument/2006/relationships/image" Target="../media/image2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7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9.jpeg"/><Relationship Id="rId2" Type="http://schemas.openxmlformats.org/officeDocument/2006/relationships/image" Target="../media/image26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1.png"/><Relationship Id="rId4" Type="http://schemas.openxmlformats.org/officeDocument/2006/relationships/image" Target="../media/image270.jpe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3.jpeg"/><Relationship Id="rId2" Type="http://schemas.openxmlformats.org/officeDocument/2006/relationships/image" Target="../media/image272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4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0.png"/><Relationship Id="rId3" Type="http://schemas.openxmlformats.org/officeDocument/2006/relationships/image" Target="../media/image275.jpeg"/><Relationship Id="rId7" Type="http://schemas.openxmlformats.org/officeDocument/2006/relationships/image" Target="../media/image27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8.jpeg"/><Relationship Id="rId5" Type="http://schemas.openxmlformats.org/officeDocument/2006/relationships/image" Target="../media/image277.jpeg"/><Relationship Id="rId4" Type="http://schemas.openxmlformats.org/officeDocument/2006/relationships/image" Target="../media/image276.png"/><Relationship Id="rId9" Type="http://schemas.openxmlformats.org/officeDocument/2006/relationships/image" Target="../media/image281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3.jpeg"/><Relationship Id="rId7" Type="http://schemas.openxmlformats.org/officeDocument/2006/relationships/image" Target="../media/image287.jpeg"/><Relationship Id="rId2" Type="http://schemas.openxmlformats.org/officeDocument/2006/relationships/image" Target="../media/image28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6.jpeg"/><Relationship Id="rId5" Type="http://schemas.openxmlformats.org/officeDocument/2006/relationships/image" Target="../media/image285.jpeg"/><Relationship Id="rId4" Type="http://schemas.openxmlformats.org/officeDocument/2006/relationships/image" Target="../media/image284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9.jpeg"/><Relationship Id="rId2" Type="http://schemas.openxmlformats.org/officeDocument/2006/relationships/image" Target="../media/image28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0.jpe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1.pn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3.png"/><Relationship Id="rId2" Type="http://schemas.openxmlformats.org/officeDocument/2006/relationships/image" Target="../media/image29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4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6.jpeg"/><Relationship Id="rId2" Type="http://schemas.openxmlformats.org/officeDocument/2006/relationships/image" Target="../media/image295.png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8.jpeg"/><Relationship Id="rId2" Type="http://schemas.openxmlformats.org/officeDocument/2006/relationships/image" Target="../media/image29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9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1.jpeg"/><Relationship Id="rId2" Type="http://schemas.openxmlformats.org/officeDocument/2006/relationships/image" Target="../media/image30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03.jpeg"/><Relationship Id="rId4" Type="http://schemas.openxmlformats.org/officeDocument/2006/relationships/image" Target="../media/image302.png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4.png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6.jpeg"/><Relationship Id="rId2" Type="http://schemas.openxmlformats.org/officeDocument/2006/relationships/image" Target="../media/image305.png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7.jpeg"/><Relationship Id="rId2" Type="http://schemas.openxmlformats.org/officeDocument/2006/relationships/hyperlink" Target="mailto:mocsolad@t-online.h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39552" y="116632"/>
            <a:ext cx="8172450" cy="2228850"/>
          </a:xfrm>
        </p:spPr>
        <p:txBody>
          <a:bodyPr>
            <a:noAutofit/>
          </a:bodyPr>
          <a:lstStyle/>
          <a:p>
            <a:r>
              <a:rPr lang="hu-HU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>Mi </a:t>
            </a:r>
            <a:r>
              <a:rPr lang="hu-HU" sz="5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>Mocsoládunk</a:t>
            </a:r>
            <a:r>
              <a:rPr lang="hu-HU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/>
            </a:r>
            <a:br>
              <a:rPr lang="hu-HU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</a:br>
            <a:r>
              <a:rPr lang="hu-HU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>2016-2017.</a:t>
            </a:r>
            <a:endParaRPr lang="hu-HU" sz="3200" b="1" dirty="0">
              <a:solidFill>
                <a:schemeClr val="tx1">
                  <a:lumMod val="65000"/>
                  <a:lumOff val="35000"/>
                </a:schemeClr>
              </a:solidFill>
              <a:latin typeface="Garamond" panose="02020404030301010803" pitchFamily="18" charset="0"/>
            </a:endParaRPr>
          </a:p>
        </p:txBody>
      </p:sp>
      <p:pic>
        <p:nvPicPr>
          <p:cNvPr id="2050" name="Picture 2" descr="\\Dlink\Volume_1\2016. év anyagai\Képek\Február\AM_téli képek\_DSC08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3549" y="3024389"/>
            <a:ext cx="2240937" cy="1484731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Pályázatok\2016\Virágos Magyarországért\Alsómocsolá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348880"/>
            <a:ext cx="3888432" cy="2592288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:\Pályázatok\2016\Virágos Magyarországért\Faluház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22" y="3014278"/>
            <a:ext cx="2250738" cy="1494842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6475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5"/>
          <p:cNvSpPr>
            <a:spLocks noGrp="1" noChangeArrowheads="1"/>
          </p:cNvSpPr>
          <p:nvPr>
            <p:ph type="body" idx="1"/>
          </p:nvPr>
        </p:nvSpPr>
        <p:spPr>
          <a:xfrm>
            <a:off x="179512" y="2574312"/>
            <a:ext cx="3838575" cy="3070622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hu-HU" altLang="hu-HU" sz="1800" b="1" dirty="0"/>
              <a:t>Jelenünk: 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hu-HU" altLang="hu-HU" sz="1050" dirty="0"/>
              <a:t>Hegyháti Járás- komplex fejlesztéssel támogatandó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hu-HU" altLang="hu-HU" sz="1050" dirty="0"/>
              <a:t>301 fő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hu-HU" altLang="hu-HU" sz="1050" dirty="0"/>
              <a:t>Belterület: 65 Ha; Külterület: 1235 Ha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hu-HU" altLang="hu-HU" sz="1050" dirty="0"/>
              <a:t> Művelődési </a:t>
            </a:r>
            <a:r>
              <a:rPr lang="hu-HU" altLang="hu-HU" sz="1050" dirty="0" err="1"/>
              <a:t>Ház-Teleház-Könyvtár-IKSZT</a:t>
            </a:r>
            <a:endParaRPr lang="hu-HU" altLang="hu-HU" sz="1050" dirty="0"/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hu-HU" altLang="hu-HU" sz="1050" dirty="0"/>
              <a:t>Őszi Fény Idősek Otthona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hu-HU" altLang="hu-HU" sz="1050" dirty="0"/>
              <a:t>Falugondnoki Szolgálat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hu-HU" altLang="hu-HU" sz="1050" dirty="0"/>
              <a:t>Közös Önkormányzati Hivatali Kirendeltség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hu-HU" altLang="hu-HU" sz="1050" dirty="0"/>
              <a:t>4 vállalat: Pick Szeged </a:t>
            </a:r>
            <a:r>
              <a:rPr lang="hu-HU" altLang="hu-HU" sz="1050" dirty="0" err="1"/>
              <a:t>Zrt</a:t>
            </a:r>
            <a:r>
              <a:rPr lang="hu-HU" altLang="hu-HU" sz="1050" dirty="0"/>
              <a:t>.;  Baranya Tégla Kft.;  Sertáp Kft.;      Alsómocsoládi Gabona Kft.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hu-HU" altLang="hu-HU" sz="1050" dirty="0"/>
              <a:t>26 mikro vállalkozás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hu-HU" altLang="hu-HU" sz="1050" dirty="0"/>
              <a:t>Aktív munkahelyek száma: 450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hu-HU" altLang="hu-HU" sz="1050" dirty="0"/>
              <a:t>11 civil közösség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hu-HU" altLang="hu-HU" sz="1050" dirty="0"/>
              <a:t>3 nonprofit Kft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hu-HU" altLang="hu-HU" sz="1050" dirty="0"/>
              <a:t>1 szociális szövetkezet</a:t>
            </a:r>
          </a:p>
        </p:txBody>
      </p:sp>
      <p:sp>
        <p:nvSpPr>
          <p:cNvPr id="4099" name="Rectangle 13"/>
          <p:cNvSpPr>
            <a:spLocks noChangeArrowheads="1"/>
          </p:cNvSpPr>
          <p:nvPr/>
        </p:nvSpPr>
        <p:spPr bwMode="auto">
          <a:xfrm>
            <a:off x="2414588" y="1810941"/>
            <a:ext cx="6858000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hu-HU" altLang="hu-HU" sz="135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0" name="Picture 14" descr="Címer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77" y="116632"/>
            <a:ext cx="471488" cy="697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églalap 2"/>
          <p:cNvSpPr>
            <a:spLocks noChangeArrowheads="1"/>
          </p:cNvSpPr>
          <p:nvPr/>
        </p:nvSpPr>
        <p:spPr bwMode="auto">
          <a:xfrm>
            <a:off x="755576" y="320972"/>
            <a:ext cx="7053263" cy="992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hu-HU" altLang="hu-HU" sz="1800" b="1" dirty="0"/>
              <a:t>Jövőképünk:</a:t>
            </a:r>
            <a:endParaRPr lang="hu-HU" altLang="hu-HU" sz="1800" dirty="0"/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hu-HU" altLang="hu-HU" sz="1350" dirty="0"/>
              <a:t>Alsómocsolád egy XXI. századi, élhető, barátságos, értékeit őrző és megújító, a helyi gazdaságból gyarapodó, lakói számában növekvő, innovatív kistelepülés.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hu-HU" altLang="hu-HU" sz="1350" dirty="0"/>
          </a:p>
        </p:txBody>
      </p:sp>
      <p:sp>
        <p:nvSpPr>
          <p:cNvPr id="4102" name="Téglalap 3"/>
          <p:cNvSpPr>
            <a:spLocks noChangeArrowheads="1"/>
          </p:cNvSpPr>
          <p:nvPr/>
        </p:nvSpPr>
        <p:spPr bwMode="auto">
          <a:xfrm>
            <a:off x="115491" y="1298815"/>
            <a:ext cx="88392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hu-HU" altLang="hu-HU" sz="1800" b="1" dirty="0"/>
              <a:t>Küldetésünk:</a:t>
            </a:r>
            <a:endParaRPr lang="hu-HU" altLang="hu-HU" sz="1800" dirty="0"/>
          </a:p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hu-HU" altLang="hu-HU" sz="1350" dirty="0"/>
              <a:t>Alsómocsolád olyan élhető, a polgárai által védett, megbecsült és szeretett település létrehozása, mely megtartja népességét, visszavonzza elszármazottait. Válaszol a kor kihívásaira. Keresi és megtalálja kitörési pontjait. Emberi léptékek szerint fejlődik. Folyamatosan megújul. Nyitottá, érdekessé és vonzóvá teszi a települést ország-világ számára. Felkutatja azokat a lehetőségeket, melyek helyi, térségi és szélesebb igényeket is tudnak gazdaságosan szolgálni.</a:t>
            </a:r>
          </a:p>
        </p:txBody>
      </p:sp>
      <p:pic>
        <p:nvPicPr>
          <p:cNvPr id="4104" name="Kép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566" y="3102769"/>
            <a:ext cx="5572125" cy="2555081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68096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1143000"/>
          </a:xfrm>
        </p:spPr>
        <p:txBody>
          <a:bodyPr>
            <a:normAutofit fontScale="90000"/>
          </a:bodyPr>
          <a:lstStyle/>
          <a:p>
            <a:r>
              <a:rPr lang="hu-HU" sz="3200" b="1" dirty="0" smtClean="0">
                <a:latin typeface="Garamond" panose="02020404030301010803" pitchFamily="18" charset="0"/>
              </a:rPr>
              <a:t>1 éve is hazavártunk mindenkit, aki lélekben alsómocsoládi</a:t>
            </a:r>
            <a:br>
              <a:rPr lang="hu-HU" sz="3200" b="1" dirty="0" smtClean="0">
                <a:latin typeface="Garamond" panose="02020404030301010803" pitchFamily="18" charset="0"/>
              </a:rPr>
            </a:br>
            <a:r>
              <a:rPr lang="hu-HU" sz="2700" b="1" dirty="0" smtClean="0">
                <a:latin typeface="Garamond" panose="02020404030301010803" pitchFamily="18" charset="0"/>
              </a:rPr>
              <a:t>Elszármazottak napja</a:t>
            </a:r>
            <a:r>
              <a:rPr lang="hu-HU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/>
            </a:r>
            <a:br>
              <a:rPr lang="hu-HU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</a:br>
            <a:r>
              <a:rPr lang="hu-HU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>2016. </a:t>
            </a:r>
            <a:r>
              <a:rPr lang="hu-HU" sz="2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>á</a:t>
            </a:r>
            <a:r>
              <a:rPr lang="hu-HU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>prilis 16.</a:t>
            </a:r>
          </a:p>
        </p:txBody>
      </p:sp>
      <p:pic>
        <p:nvPicPr>
          <p:cNvPr id="5" name="Picture 2" descr="\\DLINK\Volume_1\2016. év anyagai\Képek\Április\Elszármazottak napja - 2016.04.16\közgyűlés\P101339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62565"/>
            <a:ext cx="2376264" cy="1781428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\\DLINK\Volume_1\2016. év anyagai\Képek\Április\Elszármazottak napja - 2016.04.16\közgyűlés\P10134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6954" y="1317063"/>
            <a:ext cx="2814518" cy="2110522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\\DLINK\Volume_1\2016. év anyagai\Képek\Április\Elszármazottak napja - 2016.04.16\közgyűlés\P101349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019242"/>
            <a:ext cx="2952328" cy="2213861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\\DLINK\Volume_1\2016. év anyagai\Képek\Április\Elszármazottak napja - 2016.04.16\party\vlcsnap-error63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838546"/>
            <a:ext cx="5209335" cy="293025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758464"/>
            <a:ext cx="2172803" cy="1669121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8004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3200" b="1" dirty="0" smtClean="0">
                <a:latin typeface="Garamond" panose="02020404030301010803" pitchFamily="18" charset="0"/>
              </a:rPr>
              <a:t>Ünnepeltünk a „Magunk kenyerén”</a:t>
            </a:r>
            <a:br>
              <a:rPr lang="hu-HU" sz="3200" b="1" dirty="0" smtClean="0">
                <a:latin typeface="Garamond" panose="02020404030301010803" pitchFamily="18" charset="0"/>
              </a:rPr>
            </a:br>
            <a:r>
              <a:rPr lang="hu-HU" sz="2700" b="1" dirty="0" smtClean="0">
                <a:latin typeface="Garamond" panose="02020404030301010803" pitchFamily="18" charset="0"/>
              </a:rPr>
              <a:t>Majális</a:t>
            </a:r>
            <a:br>
              <a:rPr lang="hu-HU" sz="2700" b="1" dirty="0" smtClean="0">
                <a:latin typeface="Garamond" panose="02020404030301010803" pitchFamily="18" charset="0"/>
              </a:rPr>
            </a:br>
            <a:r>
              <a:rPr lang="hu-HU" sz="2700" b="1" dirty="0" smtClean="0">
                <a:latin typeface="Garamond" panose="02020404030301010803" pitchFamily="18" charset="0"/>
              </a:rPr>
              <a:t>2016. </a:t>
            </a:r>
            <a:r>
              <a:rPr lang="hu-HU" sz="2700" b="1" dirty="0">
                <a:latin typeface="Garamond" panose="02020404030301010803" pitchFamily="18" charset="0"/>
              </a:rPr>
              <a:t>á</a:t>
            </a:r>
            <a:r>
              <a:rPr lang="hu-HU" sz="2700" b="1" dirty="0" smtClean="0">
                <a:latin typeface="Garamond" panose="02020404030301010803" pitchFamily="18" charset="0"/>
              </a:rPr>
              <a:t>prilis 30.</a:t>
            </a:r>
          </a:p>
        </p:txBody>
      </p:sp>
      <p:pic>
        <p:nvPicPr>
          <p:cNvPr id="5" name="Picture 8" descr="\\DLINK\Volume_1\2016. év anyagai\Képek\Április\Majális-2016.04.30\P101363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403" y="908720"/>
            <a:ext cx="2643447" cy="1982585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\\DLINK\Volume_1\2016. év anyagai\Képek\Április\Majális-2016.04.30\P10137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000" y="1914228"/>
            <a:ext cx="2646359" cy="1984424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 descr="\\DLINK\Volume_1\2016. év anyagai\Képek\Április\Majális-2016.04.30\P101370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509" y="1288864"/>
            <a:ext cx="2664089" cy="199772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1" descr="\\DLINK\Volume_1\2016. év anyagai\Képek\Április\Majális-2016.04.30\P101380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43" y="3286584"/>
            <a:ext cx="2782660" cy="2086632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\\DLINK\Volume_1\2016. év anyagai\Képek\Április\Majális-2016.04.30\P101382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000" y="4437112"/>
            <a:ext cx="2794039" cy="2095166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\\DLINK\Volume_1\2016. év anyagai\Képek\Április\Majális-2016.04.30\P101384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509" y="3898652"/>
            <a:ext cx="2794041" cy="2095166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8137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1"/>
          <p:cNvSpPr>
            <a:spLocks noGrp="1"/>
          </p:cNvSpPr>
          <p:nvPr>
            <p:ph type="title"/>
          </p:nvPr>
        </p:nvSpPr>
        <p:spPr>
          <a:xfrm>
            <a:off x="467544" y="271669"/>
            <a:ext cx="8229600" cy="1143000"/>
          </a:xfrm>
        </p:spPr>
        <p:txBody>
          <a:bodyPr>
            <a:normAutofit/>
          </a:bodyPr>
          <a:lstStyle/>
          <a:p>
            <a:r>
              <a:rPr lang="hu-HU" sz="3200" b="1" dirty="0" smtClean="0">
                <a:latin typeface="Garamond" panose="02020404030301010803" pitchFamily="18" charset="0"/>
              </a:rPr>
              <a:t>Életre kelt az új álom- </a:t>
            </a:r>
            <a:r>
              <a:rPr lang="hu-HU" sz="2700" b="1" dirty="0" err="1" smtClean="0">
                <a:latin typeface="Garamond" panose="02020404030301010803" pitchFamily="18" charset="0"/>
              </a:rPr>
              <a:t>Smart</a:t>
            </a:r>
            <a:r>
              <a:rPr lang="hu-HU" sz="2700" b="1" dirty="0" smtClean="0">
                <a:latin typeface="Garamond" panose="02020404030301010803" pitchFamily="18" charset="0"/>
              </a:rPr>
              <a:t> </a:t>
            </a:r>
            <a:r>
              <a:rPr lang="hu-HU" sz="2700" b="1" dirty="0" err="1" smtClean="0">
                <a:latin typeface="Garamond" panose="02020404030301010803" pitchFamily="18" charset="0"/>
              </a:rPr>
              <a:t>Village</a:t>
            </a:r>
            <a:r>
              <a:rPr lang="hu-HU" sz="2700" b="1" dirty="0" smtClean="0">
                <a:latin typeface="Garamond" panose="02020404030301010803" pitchFamily="18" charset="0"/>
              </a:rPr>
              <a:t> műhely</a:t>
            </a:r>
            <a:br>
              <a:rPr lang="hu-HU" sz="2700" b="1" dirty="0" smtClean="0">
                <a:latin typeface="Garamond" panose="02020404030301010803" pitchFamily="18" charset="0"/>
              </a:rPr>
            </a:br>
            <a:r>
              <a:rPr lang="hu-HU" sz="2700" b="1" dirty="0" smtClean="0">
                <a:latin typeface="Garamond" panose="02020404030301010803" pitchFamily="18" charset="0"/>
              </a:rPr>
              <a:t>2016. május 03.</a:t>
            </a:r>
          </a:p>
        </p:txBody>
      </p:sp>
      <p:pic>
        <p:nvPicPr>
          <p:cNvPr id="6" name="Picture 15" descr="\\DLINK\Volume_1\2016. év anyagai\Képek\Május\Smart Village műhely - 2016. 05. 03\P50300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80976"/>
            <a:ext cx="3402773" cy="255208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\\Dlink\Volume_1\2016. év anyagai\Képek\Május\Smart Village műhely - 2016. 05. 03\P50300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16832"/>
            <a:ext cx="4633937" cy="3475453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\\Dlink\Volume_1\2016. év anyagai\Képek\Május\Smart Village műhely - 2016. 05. 03\P503005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46" y="4055572"/>
            <a:ext cx="2604463" cy="1953347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389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Újabb ünnepre akadt okunk!</a:t>
            </a:r>
            <a:br>
              <a:rPr lang="hu-HU" dirty="0" smtClean="0"/>
            </a:br>
            <a:r>
              <a:rPr lang="hu-HU" sz="3100" dirty="0" smtClean="0"/>
              <a:t>10 éves volt az Őszi Fény Idősek Otthona</a:t>
            </a:r>
            <a:br>
              <a:rPr lang="hu-HU" sz="3100" dirty="0" smtClean="0"/>
            </a:br>
            <a:r>
              <a:rPr lang="hu-HU" sz="3100" dirty="0" smtClean="0"/>
              <a:t>2016. május </a:t>
            </a:r>
            <a:endParaRPr lang="hu-HU" sz="3100" dirty="0"/>
          </a:p>
        </p:txBody>
      </p:sp>
      <p:pic>
        <p:nvPicPr>
          <p:cNvPr id="17410" name="Picture 2" descr="https://scontent-amt2-1.xx.fbcdn.net/t31.0-8/13220800_1016402128414666_7544743413290785553_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4510" y="4093874"/>
            <a:ext cx="3337970" cy="2503478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https://scontent-amt2-1.xx.fbcdn.net/v/t1.0-9/13166133_1016402968414582_8917125321051896361_n.jpg?oh=b4237a3be51567df51af58ed48ac7bcc&amp;oe=57D4015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27" y="1709170"/>
            <a:ext cx="2987541" cy="2240656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https://scontent-amt2-1.xx.fbcdn.net/t31.0-8/13161953_1016402745081271_1230205107195751782_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093874"/>
            <a:ext cx="3312368" cy="2484276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6" name="Picture 8" descr="https://scontent-amt2-1.xx.fbcdn.net/t31.0-8/13147381_1016402508414628_1921103488422044702_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351" y="1709170"/>
            <a:ext cx="2952924" cy="2214693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8" name="Picture 10" descr="https://scontent-amt2-1.xx.fbcdn.net/v/t1.0-9/13174038_1016402895081256_2278640644965340289_n.jpg?oh=d9560d7b5d54a1eb20ae56c60d518f82&amp;oe=57C8F1A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7218" y="1709170"/>
            <a:ext cx="1686730" cy="2248973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2199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1"/>
          <p:cNvSpPr>
            <a:spLocks noGrp="1"/>
          </p:cNvSpPr>
          <p:nvPr>
            <p:ph type="title"/>
          </p:nvPr>
        </p:nvSpPr>
        <p:spPr>
          <a:xfrm>
            <a:off x="457200" y="485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u-HU" sz="3200" b="1" dirty="0" smtClean="0"/>
              <a:t>Használatba vettük az új </a:t>
            </a:r>
            <a:r>
              <a:rPr lang="hu-HU" sz="3200" b="1" dirty="0" err="1" smtClean="0"/>
              <a:t>Rigacot</a:t>
            </a:r>
            <a:r>
              <a:rPr lang="hu-HU" sz="3200" b="1" dirty="0" smtClean="0"/>
              <a:t>    </a:t>
            </a:r>
            <a:br>
              <a:rPr lang="hu-HU" sz="3200" b="1" dirty="0" smtClean="0"/>
            </a:br>
            <a:r>
              <a:rPr lang="hu-HU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>Magunk Kenyerén közösségi beszélgetés</a:t>
            </a:r>
            <a:br>
              <a:rPr lang="hu-HU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</a:br>
            <a:r>
              <a:rPr lang="hu-HU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>2016. május 10.</a:t>
            </a:r>
          </a:p>
        </p:txBody>
      </p:sp>
      <p:pic>
        <p:nvPicPr>
          <p:cNvPr id="5" name="Picture 22" descr="\\DLINK\Volume_1\2016. év anyagai\Képek\Május\Magunk kenyerén közösségi beszélgetés a Rigacról - 2016. 05. 10\P510006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36167"/>
            <a:ext cx="3848793" cy="2884516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3" descr="\\DLINK\Volume_1\2016. év anyagai\Képek\Május\Magunk kenyerén közösségi beszélgetés a Rigacról - 2016. 05. 10\P510006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708920"/>
            <a:ext cx="1937385" cy="1453039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\\Dlink\Volume_1\2016. év anyagai\Képek\Május\Magunk kenyerén közösségi beszélgetés a Rigacról - 2016. 05. 10\20160510_10113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952836"/>
            <a:ext cx="3801569" cy="2851178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895" y="5001055"/>
            <a:ext cx="5830698" cy="1780409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9225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Autofit/>
          </a:bodyPr>
          <a:lstStyle/>
          <a:p>
            <a:r>
              <a:rPr lang="hu-HU" sz="3200" b="1" dirty="0" smtClean="0">
                <a:latin typeface="Garamond" panose="02020404030301010803" pitchFamily="18" charset="0"/>
              </a:rPr>
              <a:t>Helyi gazdaságfejlesztési programunk bemutatásával határokat léptünk át</a:t>
            </a:r>
            <a:r>
              <a:rPr lang="hu-HU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/>
            </a:r>
            <a:br>
              <a:rPr lang="hu-HU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</a:br>
            <a:r>
              <a:rPr lang="hu-H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>Balatonboglári és Lengyel csoport látogatása</a:t>
            </a:r>
            <a:br>
              <a:rPr lang="hu-H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</a:br>
            <a:r>
              <a:rPr lang="hu-H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>2016. május 11.</a:t>
            </a:r>
            <a:endParaRPr lang="hu-HU" sz="2000" b="1" dirty="0">
              <a:solidFill>
                <a:schemeClr val="tx1">
                  <a:lumMod val="65000"/>
                  <a:lumOff val="35000"/>
                </a:schemeClr>
              </a:solidFill>
              <a:latin typeface="Garamond" panose="02020404030301010803" pitchFamily="18" charset="0"/>
            </a:endParaRPr>
          </a:p>
        </p:txBody>
      </p:sp>
      <p:pic>
        <p:nvPicPr>
          <p:cNvPr id="3074" name="Picture 2" descr="\\DLINK\Volume_1\2016. év anyagai\Képek\Május\Balatonboglári csoport - 2016.05.11\20160511_11175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32856"/>
            <a:ext cx="4128459" cy="3096344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\\Dlink\Volume_1\2016. év anyagai\Képek\Május\Balatonboglári csoport - 2016.05.11\20160511_1120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00808"/>
            <a:ext cx="4104456" cy="3078342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\\Dlink\Volume_1\2016. év anyagai\Képek\Május\Balatonboglári csoport - 2016.05.11\20160511_11194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7094" y="5085184"/>
            <a:ext cx="2016224" cy="1512168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186807"/>
            <a:ext cx="1800200" cy="1308921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0236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06473" y="57979"/>
            <a:ext cx="8784976" cy="1143000"/>
          </a:xfrm>
        </p:spPr>
        <p:txBody>
          <a:bodyPr>
            <a:noAutofit/>
          </a:bodyPr>
          <a:lstStyle/>
          <a:p>
            <a:r>
              <a:rPr lang="hu-HU" sz="3200" b="1" dirty="0" smtClean="0">
                <a:latin typeface="Garamond" panose="02020404030301010803" pitchFamily="18" charset="0"/>
              </a:rPr>
              <a:t>Szőttük a jövőt!</a:t>
            </a:r>
            <a:r>
              <a:rPr lang="hu-HU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/>
            </a:r>
            <a:br>
              <a:rPr lang="hu-HU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</a:br>
            <a:r>
              <a:rPr lang="hu-H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>- letelepedést segítő mentorcsoport </a:t>
            </a:r>
            <a:r>
              <a:rPr lang="hu-HU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>bikali</a:t>
            </a:r>
            <a:r>
              <a:rPr lang="hu-H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> találkozója -</a:t>
            </a:r>
            <a:br>
              <a:rPr lang="hu-H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</a:br>
            <a:r>
              <a:rPr lang="hu-HU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>2016. május 12.</a:t>
            </a:r>
            <a:endParaRPr lang="hu-HU" sz="1800" b="1" dirty="0">
              <a:solidFill>
                <a:schemeClr val="tx1">
                  <a:lumMod val="65000"/>
                  <a:lumOff val="35000"/>
                </a:schemeClr>
              </a:solidFill>
              <a:latin typeface="Garamond" panose="02020404030301010803" pitchFamily="18" charset="0"/>
            </a:endParaRPr>
          </a:p>
        </p:txBody>
      </p:sp>
      <p:pic>
        <p:nvPicPr>
          <p:cNvPr id="2050" name="Picture 2" descr="\\DLINK\Volume_1\2016. év anyagai\Képek\Május\Letelepedést segítő mentocsoport-bikali tréning 2016.05.12\20160512_1106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66" y="1458228"/>
            <a:ext cx="3613753" cy="2710315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\\DLINK\Volume_1\2016. év anyagai\Képek\Május\Letelepedést segítő mentocsoport-bikali tréning 2016.05.12\20160512_13523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812" y="4509120"/>
            <a:ext cx="2088232" cy="1566173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\\Dlink\Volume_1\2016. év anyagai\Képek\Május\Letelepedést segítő mentocsoport-bikali tréning 2016.05.12\20160512_1427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266" y="4774174"/>
            <a:ext cx="1381418" cy="1036063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\\Dlink\Volume_1\2016. év anyagai\Képek\Május\Letelepedést segítő mentocsoport-bikali tréning 2016.05.12\20160512_14264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9264" y="3729361"/>
            <a:ext cx="3840427" cy="2880320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002705"/>
            <a:ext cx="2595644" cy="2454646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632" y="1296882"/>
            <a:ext cx="2230553" cy="777653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2" name="Picture 6" descr="\\Dlink\Volume_1\2016. év anyagai\Képek\Május\Letelepedést segítő mentocsoport-bikali tréning 2016.05.12\20160512_135158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168" y="2230028"/>
            <a:ext cx="1728192" cy="1296144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4711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9036496" cy="1143000"/>
          </a:xfrm>
        </p:spPr>
        <p:txBody>
          <a:bodyPr>
            <a:normAutofit fontScale="90000"/>
          </a:bodyPr>
          <a:lstStyle/>
          <a:p>
            <a:r>
              <a:rPr lang="hu-HU" sz="3100" b="1" dirty="0" smtClean="0">
                <a:latin typeface="Garamond" panose="02020404030301010803" pitchFamily="18" charset="0"/>
              </a:rPr>
              <a:t>A hálózatosodás jegyében falugondnokokat láttunk vendégül</a:t>
            </a:r>
            <a:r>
              <a:rPr lang="hu-HU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/>
            </a:r>
            <a:br>
              <a:rPr lang="hu-HU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</a:br>
            <a:r>
              <a:rPr lang="hu-HU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>Zalai Falvakért Egyesület látogatása </a:t>
            </a:r>
            <a:br>
              <a:rPr lang="hu-HU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</a:br>
            <a:r>
              <a:rPr lang="hu-HU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>2016. május 20.</a:t>
            </a:r>
          </a:p>
        </p:txBody>
      </p:sp>
      <p:pic>
        <p:nvPicPr>
          <p:cNvPr id="5" name="Picture 16" descr="\\DLINK\Volume_1\2016. év anyagai\Képek\Május\Zalai csoport - 2016. 05. 20\P52001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064973"/>
            <a:ext cx="4176464" cy="3131642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\\Dlink\Volume_1\2016. év anyagai\Képek\Május\Zalai csoport - 2016. 05. 20\P52001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064973"/>
            <a:ext cx="4176464" cy="3132348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4894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>
            <a:noAutofit/>
          </a:bodyPr>
          <a:lstStyle/>
          <a:p>
            <a:r>
              <a:rPr lang="hu-HU" sz="3200" b="1" dirty="0" smtClean="0">
                <a:latin typeface="Garamond" panose="02020404030301010803" pitchFamily="18" charset="0"/>
              </a:rPr>
              <a:t>Befektettünk a jövőbe</a:t>
            </a:r>
            <a:r>
              <a:rPr lang="hu-HU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/>
            </a:r>
            <a:br>
              <a:rPr lang="hu-HU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</a:br>
            <a:r>
              <a:rPr lang="hu-H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>Gyereknap</a:t>
            </a:r>
            <a:br>
              <a:rPr lang="hu-H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</a:br>
            <a:r>
              <a:rPr lang="hu-H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>2016. május 28.</a:t>
            </a:r>
            <a:endParaRPr lang="hu-HU" sz="2400" b="1" dirty="0">
              <a:solidFill>
                <a:schemeClr val="tx1">
                  <a:lumMod val="65000"/>
                  <a:lumOff val="35000"/>
                </a:schemeClr>
              </a:solidFill>
              <a:latin typeface="Garamond" panose="02020404030301010803" pitchFamily="18" charset="0"/>
            </a:endParaRPr>
          </a:p>
        </p:txBody>
      </p:sp>
      <p:pic>
        <p:nvPicPr>
          <p:cNvPr id="2050" name="Picture 2" descr="\\DLINK\Volume_1\2016. év anyagai\Képek\Május\Gyermeknap - 2016.05.28\20160528_1213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412776"/>
            <a:ext cx="3312368" cy="2484276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\\DLINK\Volume_1\2016. év anyagai\Képek\Május\Gyermeknap - 2016.05.28\20160528_1402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439" y="1581596"/>
            <a:ext cx="2816829" cy="2112621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\\DLINK\Volume_1\2016. év anyagai\Képek\Május\Gyermeknap - 2016.05.28\20160528_14483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917826"/>
            <a:ext cx="1920214" cy="144016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E:\Képek\Gyereknap 2016\P101401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853" y="3861048"/>
            <a:ext cx="3586090" cy="2689100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E:\Képek\Gyereknap 2016\P101401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003" y="4173088"/>
            <a:ext cx="2752777" cy="2064224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504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Szőttük tovább a jövőt</a:t>
            </a:r>
            <a:br>
              <a:rPr lang="hu-HU" dirty="0" smtClean="0"/>
            </a:br>
            <a:r>
              <a:rPr lang="hu-HU" sz="2700" dirty="0" smtClean="0"/>
              <a:t>2017. június 4.</a:t>
            </a:r>
            <a:endParaRPr lang="hu-HU" sz="2700" dirty="0"/>
          </a:p>
        </p:txBody>
      </p:sp>
      <p:pic>
        <p:nvPicPr>
          <p:cNvPr id="2050" name="Picture 2" descr="\\Dlink\Volume_1\2016. év anyagai\Képek\Június\Jövő-szövő műhely - 2016.06.03-04\20160603_1909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9907" y="4059070"/>
            <a:ext cx="2736304" cy="2052228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\\Dlink\Volume_1\2016. év anyagai\Képek\Június\Jövő-szövő műhely - 2016.06.03-04\20160603_19101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19412"/>
            <a:ext cx="3703689" cy="2777767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\\Dlink\Volume_1\2016. év anyagai\Képek\Június\Jövő-szövő műhely - 2016.06.03-04\20160604_10222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474705"/>
            <a:ext cx="1440160" cy="1080120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\\Dlink\Volume_1\2016. év anyagai\Képek\Június\Jövő-szövő műhely - 2016.06.03-04\20160604_14590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731868"/>
            <a:ext cx="3608841" cy="2706631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\\Dlink\Volume_1\2016. év anyagai\Képek\Június\Jövő-szövő műhely - 2016.06.03-04\20160604_15042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764704"/>
            <a:ext cx="3620767" cy="2715575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819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3600" dirty="0" smtClean="0"/>
              <a:t>Erősítettük a </a:t>
            </a:r>
            <a:r>
              <a:rPr lang="hu-HU" sz="3600" dirty="0" err="1" smtClean="0"/>
              <a:t>mikrotérségi</a:t>
            </a:r>
            <a:r>
              <a:rPr lang="hu-HU" sz="3600" dirty="0" smtClean="0"/>
              <a:t> együttműködést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sz="2700" dirty="0" smtClean="0"/>
              <a:t>2016. június 11. </a:t>
            </a:r>
            <a:br>
              <a:rPr lang="hu-HU" sz="2700" dirty="0" smtClean="0"/>
            </a:br>
            <a:r>
              <a:rPr lang="hu-HU" sz="2700" dirty="0" smtClean="0"/>
              <a:t>Mikrotérségi Családi </a:t>
            </a:r>
            <a:r>
              <a:rPr lang="hu-HU" sz="2700" dirty="0"/>
              <a:t>N</a:t>
            </a:r>
            <a:r>
              <a:rPr lang="hu-HU" sz="2700" dirty="0" smtClean="0"/>
              <a:t>ap</a:t>
            </a:r>
            <a:endParaRPr lang="hu-HU" sz="2700" dirty="0"/>
          </a:p>
        </p:txBody>
      </p:sp>
      <p:pic>
        <p:nvPicPr>
          <p:cNvPr id="3074" name="Picture 2" descr="\\Dlink\Volume_1\2016. év anyagai\Képek\Június\Mikrotérségi Családi Nap - 2016.06.11\20160611_14102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84784"/>
            <a:ext cx="3377349" cy="2533012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\\Dlink\Volume_1\2016. év anyagai\Képek\Június\Mikrotérségi Családi Nap - 2016.06.11\20160611_1407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056" y="764704"/>
            <a:ext cx="2478899" cy="3305199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\\Dlink\Volume_1\2016. év anyagai\Képek\Június\Mikrotérségi Családi Nap - 2016.06.11\20160611_1412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91" y="4238980"/>
            <a:ext cx="3168352" cy="2376264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\\Dlink\Volume_1\2016. év anyagai\Képek\Június\Mikrotérségi Családi Nap - 2016.06.11\20160611_14094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203" y="4221088"/>
            <a:ext cx="3363754" cy="2522816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\\Dlink\Volume_1\2016. év anyagai\Képek\Június\Mikrotérségi Családi Nap - 2016.06.11\20160611_15563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267" y="1772816"/>
            <a:ext cx="2592288" cy="1944216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4263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Közösségi összefogással „mesés” kőlevest készítettünk</a:t>
            </a:r>
            <a:br>
              <a:rPr lang="hu-HU" dirty="0" smtClean="0"/>
            </a:br>
            <a:r>
              <a:rPr lang="hu-HU" sz="3100" dirty="0" smtClean="0"/>
              <a:t>2016. június 13.</a:t>
            </a:r>
            <a:endParaRPr lang="hu-HU" sz="3100" dirty="0"/>
          </a:p>
        </p:txBody>
      </p:sp>
      <p:pic>
        <p:nvPicPr>
          <p:cNvPr id="1026" name="Picture 2" descr="\\Dlink\Volume_1\2016. év anyagai\Képek\Június\Főzzünk együtt kőlevest - 2016.06.13\20160613_1549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92696"/>
            <a:ext cx="1995686" cy="1496765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Dlink\Volume_1\2016. év anyagai\Képek\Június\Főzzünk együtt kőlevest - 2016.06.13\Ancsi\IMG_20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63" y="2508563"/>
            <a:ext cx="1923678" cy="2564904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Dlink\Volume_1\2016. év anyagai\Képek\Június\Főzzünk együtt kőlevest - 2016.06.13\Ancsi\IMG_205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717" y="764704"/>
            <a:ext cx="1920213" cy="1440160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\\Dlink\Volume_1\2016. év anyagai\Képek\Június\Főzzünk együtt kőlevest - 2016.06.13\Ancsi\IMG_208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051360"/>
            <a:ext cx="2198539" cy="1648904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\\Dlink\Volume_1\2016. év anyagai\Képek\Június\Főzzünk együtt kőlevest - 2016.06.13\Ancsi\IMG_207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255" y="1808820"/>
            <a:ext cx="4128459" cy="3096344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\\Dlink\Volume_1\2016. év anyagai\Képek\Június\Főzzünk együtt kőlevest - 2016.06.13\Ancsi\IMG_211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8325" y="2586896"/>
            <a:ext cx="1756149" cy="2341532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\\Dlink\Volume_1\2016. év anyagai\Képek\Június\Főzzünk együtt kőlevest - 2016.06.13\válogatás\IMG_212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5936" y="5062615"/>
            <a:ext cx="2198538" cy="1648904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\\Dlink\Volume_1\2016. év anyagai\Képek\Június\Főzzünk együtt kőlevest - 2016.06.13\Ancsi\IMG_206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5211992"/>
            <a:ext cx="1800200" cy="1350150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4234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10" descr="mintaprogram 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316" y="766768"/>
            <a:ext cx="2379305" cy="1003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0" name="Cím 1"/>
          <p:cNvSpPr>
            <a:spLocks noGrp="1"/>
          </p:cNvSpPr>
          <p:nvPr>
            <p:ph type="title"/>
          </p:nvPr>
        </p:nvSpPr>
        <p:spPr>
          <a:xfrm>
            <a:off x="0" y="365123"/>
            <a:ext cx="8536678" cy="1143000"/>
          </a:xfrm>
        </p:spPr>
        <p:txBody>
          <a:bodyPr>
            <a:normAutofit fontScale="90000"/>
          </a:bodyPr>
          <a:lstStyle/>
          <a:p>
            <a:r>
              <a:rPr lang="hu-HU" sz="3200" dirty="0" smtClean="0"/>
              <a:t>Megkezdtük az év vezér programját!</a:t>
            </a:r>
            <a:br>
              <a:rPr lang="hu-HU" sz="3200" dirty="0" smtClean="0"/>
            </a:br>
            <a:r>
              <a:rPr lang="hu-HU" sz="3200" dirty="0" smtClean="0"/>
              <a:t>„Mintaprogram a minőségi időskorért”  nyitókonferencia</a:t>
            </a:r>
            <a:br>
              <a:rPr lang="hu-HU" sz="3200" dirty="0" smtClean="0"/>
            </a:br>
            <a:r>
              <a:rPr lang="hu-HU" sz="2800" dirty="0" smtClean="0"/>
              <a:t>2016. június 23.</a:t>
            </a:r>
          </a:p>
        </p:txBody>
      </p:sp>
      <p:pic>
        <p:nvPicPr>
          <p:cNvPr id="1026" name="Picture 2" descr="\\TELEHAZ\2016. év anyagai\Képek\Június\Norvég-Nyitókonferencia-2016.06.23\IMG_0409_timestamp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43" t="27822" r="2031" b="5957"/>
          <a:stretch/>
        </p:blipFill>
        <p:spPr bwMode="auto">
          <a:xfrm>
            <a:off x="3995936" y="4188613"/>
            <a:ext cx="5023480" cy="246249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TELEHAZ\2016. év anyagai\Képek\Június\Norvég-Nyitókonferencia-2016.06.23\IMG_0284_timestamp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1305" y="2204864"/>
            <a:ext cx="2421309" cy="1613576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TELEHAZ\2016. év anyagai\Képek\Június\Norvég-Nyitókonferencia-2016.06.23\IMG_0295_timestamp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57" y="1268760"/>
            <a:ext cx="2632709" cy="3952924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Kép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953" y="1853685"/>
            <a:ext cx="3248668" cy="2164933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3097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7950" y="274638"/>
            <a:ext cx="903605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hu-HU" dirty="0" smtClean="0"/>
              <a:t>„Mintaprogram a minőségi időskorért” Norvég alap finanszírozású pályázat</a:t>
            </a:r>
            <a:endParaRPr lang="hu-HU" dirty="0"/>
          </a:p>
        </p:txBody>
      </p:sp>
      <p:pic>
        <p:nvPicPr>
          <p:cNvPr id="13315" name="Picture 4" descr="https://scontent-amt2-1.xx.fbcdn.net/v/t1.0-9/13094165_1012306378824241_1799659542321997707_n.jpg?oh=e7221f5123d85b51bfd2ce4df757d6f6&amp;oe=57D5ECE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550" y="4941888"/>
            <a:ext cx="2174875" cy="1222375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6" name="Tartalom helye 3"/>
          <p:cNvSpPr>
            <a:spLocks noGrp="1"/>
          </p:cNvSpPr>
          <p:nvPr>
            <p:ph idx="1"/>
          </p:nvPr>
        </p:nvSpPr>
        <p:spPr>
          <a:xfrm>
            <a:off x="3491880" y="1520837"/>
            <a:ext cx="5339383" cy="4778363"/>
          </a:xfrm>
        </p:spPr>
        <p:txBody>
          <a:bodyPr/>
          <a:lstStyle/>
          <a:p>
            <a:pPr marL="0" indent="0" algn="just" eaLnBrk="1" fontAlgn="ctr" hangingPunct="1">
              <a:lnSpc>
                <a:spcPct val="80000"/>
              </a:lnSpc>
              <a:buFont typeface="Arial" charset="0"/>
              <a:buNone/>
            </a:pPr>
            <a:r>
              <a:rPr lang="hu-HU" altLang="hu-HU" sz="1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Támogatási program: </a:t>
            </a:r>
            <a:r>
              <a:rPr lang="hu-HU" altLang="hu-HU" sz="12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Norvég Alap Program - Önkormányzati kapacitásfejlesztés a helyi közszolgáltatások minőségének javítása és a helyi gazdaságfejlesztés érdekében</a:t>
            </a: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endParaRPr lang="hu-HU" altLang="hu-HU" sz="1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indent="0" algn="just" eaLnBrk="1" hangingPunct="1">
              <a:lnSpc>
                <a:spcPct val="80000"/>
              </a:lnSpc>
              <a:buFont typeface="Arial" charset="0"/>
              <a:buNone/>
            </a:pPr>
            <a:r>
              <a:rPr lang="hu-HU" altLang="hu-H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Pályázat tartalma: Aktív, tartalmas időskor megteremtése Alsómocsoládon és térségében</a:t>
            </a: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endParaRPr lang="hu-HU" altLang="hu-HU" sz="1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indent="0" eaLnBrk="1" hangingPunct="1">
              <a:lnSpc>
                <a:spcPct val="80000"/>
              </a:lnSpc>
            </a:pPr>
            <a:r>
              <a:rPr lang="hu-HU" altLang="hu-HU" sz="1200" b="1" i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Őszi-Fény</a:t>
            </a:r>
            <a:r>
              <a:rPr lang="hu-HU" altLang="hu-HU" sz="1200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Idősek Otthonának bővítése</a:t>
            </a:r>
          </a:p>
          <a:p>
            <a:pPr lvl="1" eaLnBrk="1" hangingPunct="1">
              <a:lnSpc>
                <a:spcPct val="80000"/>
              </a:lnSpc>
            </a:pPr>
            <a:r>
              <a:rPr lang="hu-HU" altLang="hu-H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Konyha bővítés</a:t>
            </a:r>
          </a:p>
          <a:p>
            <a:pPr lvl="1" eaLnBrk="1" hangingPunct="1">
              <a:lnSpc>
                <a:spcPct val="80000"/>
              </a:lnSpc>
            </a:pPr>
            <a:r>
              <a:rPr lang="hu-HU" altLang="hu-H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Étterem kialakítás</a:t>
            </a:r>
          </a:p>
          <a:p>
            <a:pPr lvl="1" eaLnBrk="1" hangingPunct="1">
              <a:lnSpc>
                <a:spcPct val="80000"/>
              </a:lnSpc>
            </a:pPr>
            <a:r>
              <a:rPr lang="hu-HU" altLang="hu-H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Akadálymentesítés</a:t>
            </a:r>
          </a:p>
          <a:p>
            <a:pPr lvl="1" eaLnBrk="1" hangingPunct="1">
              <a:lnSpc>
                <a:spcPct val="80000"/>
              </a:lnSpc>
            </a:pPr>
            <a:r>
              <a:rPr lang="hu-HU" altLang="hu-H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Tetőtér beépítés 2 ágyas szobák kialakítása érdekében, közösségi helyek kialakítása- konditerem, foglalkoztató</a:t>
            </a:r>
          </a:p>
          <a:p>
            <a:pPr lvl="1" eaLnBrk="1" hangingPunct="1">
              <a:lnSpc>
                <a:spcPct val="80000"/>
              </a:lnSpc>
            </a:pPr>
            <a:r>
              <a:rPr lang="hu-HU" altLang="hu-H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Parkosítás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hu-HU" altLang="hu-HU" sz="1200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Dél-dunántúli „képző központ” életre hívása</a:t>
            </a:r>
          </a:p>
          <a:p>
            <a:pPr lvl="1" eaLnBrk="1" hangingPunct="1">
              <a:lnSpc>
                <a:spcPct val="80000"/>
              </a:lnSpc>
            </a:pPr>
            <a:r>
              <a:rPr lang="hu-HU" altLang="hu-H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30 tréning, 4 tananyag</a:t>
            </a:r>
          </a:p>
          <a:p>
            <a:pPr lvl="1" eaLnBrk="1" hangingPunct="1">
              <a:lnSpc>
                <a:spcPct val="80000"/>
              </a:lnSpc>
            </a:pPr>
            <a:r>
              <a:rPr lang="hu-HU" altLang="hu-H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 tanulmány </a:t>
            </a:r>
          </a:p>
          <a:p>
            <a:pPr lvl="1" eaLnBrk="1" hangingPunct="1">
              <a:lnSpc>
                <a:spcPct val="80000"/>
              </a:lnSpc>
            </a:pPr>
            <a:r>
              <a:rPr lang="hu-HU" altLang="hu-H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 konferencia</a:t>
            </a:r>
          </a:p>
          <a:p>
            <a:pPr lvl="1" eaLnBrk="1" hangingPunct="1">
              <a:lnSpc>
                <a:spcPct val="80000"/>
              </a:lnSpc>
            </a:pPr>
            <a:r>
              <a:rPr lang="hu-HU" altLang="hu-HU" sz="1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</a:t>
            </a:r>
            <a:r>
              <a:rPr lang="hu-HU" altLang="hu-H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stratégiai dokumentum</a:t>
            </a:r>
          </a:p>
          <a:p>
            <a:pPr lvl="1" eaLnBrk="1" hangingPunct="1">
              <a:lnSpc>
                <a:spcPct val="80000"/>
              </a:lnSpc>
            </a:pPr>
            <a:r>
              <a:rPr lang="hu-HU" altLang="hu-H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 tanulmányút</a:t>
            </a:r>
          </a:p>
          <a:p>
            <a:pPr lvl="1" eaLnBrk="1" hangingPunct="1">
              <a:lnSpc>
                <a:spcPct val="80000"/>
              </a:lnSpc>
            </a:pPr>
            <a:r>
              <a:rPr lang="hu-HU" altLang="hu-H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 nővércsere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hu-HU" altLang="hu-HU" sz="1200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Aktív, tartalmas időskorra való felkészülés, generációs híd program, közösségfejlesztés 87 rendezvény</a:t>
            </a:r>
          </a:p>
          <a:p>
            <a:pPr marL="0" indent="0" algn="just" eaLnBrk="1" fontAlgn="ctr" hangingPunct="1">
              <a:lnSpc>
                <a:spcPct val="80000"/>
              </a:lnSpc>
              <a:buFont typeface="Arial" charset="0"/>
              <a:buNone/>
            </a:pPr>
            <a:endParaRPr lang="hu-HU" altLang="hu-HU" sz="1200" dirty="0" smtClean="0">
              <a:solidFill>
                <a:srgbClr val="0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indent="0" eaLnBrk="1" fontAlgn="ctr" hangingPunct="1">
              <a:lnSpc>
                <a:spcPct val="80000"/>
              </a:lnSpc>
              <a:buFont typeface="Arial" charset="0"/>
              <a:buNone/>
            </a:pPr>
            <a:r>
              <a:rPr lang="hu-HU" altLang="hu-HU" sz="1200" b="1" dirty="0" smtClean="0">
                <a:latin typeface="Times New Roman" pitchFamily="18" charset="0"/>
                <a:cs typeface="Calibri" pitchFamily="34" charset="0"/>
              </a:rPr>
              <a:t>Támogatási összeg: </a:t>
            </a:r>
            <a:r>
              <a:rPr lang="hu-HU" altLang="hu-HU" sz="1200" b="1" dirty="0" smtClean="0">
                <a:latin typeface="Times New Roman" pitchFamily="18" charset="0"/>
                <a:cs typeface="Times New Roman" pitchFamily="18" charset="0"/>
              </a:rPr>
              <a:t>394.904.754,- HUF = 1.300.312  EURO</a:t>
            </a:r>
          </a:p>
          <a:p>
            <a:pPr marL="0" indent="0" eaLnBrk="1" fontAlgn="ctr" hangingPunct="1">
              <a:lnSpc>
                <a:spcPct val="80000"/>
              </a:lnSpc>
              <a:buFont typeface="Arial" charset="0"/>
              <a:buNone/>
            </a:pPr>
            <a:r>
              <a:rPr lang="hu-HU" altLang="hu-HU" sz="1200" b="1" dirty="0" smtClean="0">
                <a:latin typeface="Times New Roman" pitchFamily="18" charset="0"/>
                <a:cs typeface="Times New Roman" pitchFamily="18" charset="0"/>
              </a:rPr>
              <a:t>Saját erő: 20.784.788,- HUF = 68.439 EURO</a:t>
            </a:r>
          </a:p>
        </p:txBody>
      </p:sp>
      <p:pic>
        <p:nvPicPr>
          <p:cNvPr id="1331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960" y="1520837"/>
            <a:ext cx="2650107" cy="3317851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020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900" y="244376"/>
            <a:ext cx="1960959" cy="1307306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Kép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35" y="2914990"/>
            <a:ext cx="3140708" cy="2080979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Kép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029" y="3573016"/>
            <a:ext cx="4526991" cy="3017993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Kép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44" y="244376"/>
            <a:ext cx="3046809" cy="2175272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Kép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8105" y="1784913"/>
            <a:ext cx="2317173" cy="154688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Kép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411" y="253697"/>
            <a:ext cx="1559719" cy="2336006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P815003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133" y="244376"/>
            <a:ext cx="1632671" cy="1227033"/>
          </a:xfrm>
          <a:prstGeom prst="rect">
            <a:avLst/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7" descr="17311775_1276027185813077_803483387_o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9978" y="5229200"/>
            <a:ext cx="1639708" cy="1231496"/>
          </a:xfrm>
          <a:prstGeom prst="rect">
            <a:avLst/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Kép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2396" y="2151772"/>
            <a:ext cx="1481243" cy="989196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7586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ím 1"/>
          <p:cNvSpPr>
            <a:spLocks noGrp="1"/>
          </p:cNvSpPr>
          <p:nvPr>
            <p:ph type="title"/>
          </p:nvPr>
        </p:nvSpPr>
        <p:spPr>
          <a:xfrm>
            <a:off x="0" y="440531"/>
            <a:ext cx="7452320" cy="1143000"/>
          </a:xfrm>
        </p:spPr>
        <p:txBody>
          <a:bodyPr>
            <a:normAutofit fontScale="90000"/>
          </a:bodyPr>
          <a:lstStyle/>
          <a:p>
            <a:r>
              <a:rPr lang="hu-HU" altLang="hu-H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Ünnepeltük saját közösségünket!</a:t>
            </a:r>
            <a:br>
              <a:rPr lang="hu-HU" altLang="hu-H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altLang="hu-H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Falunap</a:t>
            </a:r>
            <a:br>
              <a:rPr lang="hu-HU" altLang="hu-H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altLang="hu-H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2016. július 02.</a:t>
            </a:r>
          </a:p>
        </p:txBody>
      </p:sp>
      <p:pic>
        <p:nvPicPr>
          <p:cNvPr id="16387" name="Kép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88913"/>
            <a:ext cx="2195513" cy="1646237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143" y="2852937"/>
            <a:ext cx="1096531" cy="2592288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Kép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925" y="4395788"/>
            <a:ext cx="2987675" cy="224155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Kép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463" y="4376738"/>
            <a:ext cx="3013075" cy="226060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1" name="Kép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988" y="2046288"/>
            <a:ext cx="3754437" cy="2111375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Kép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2100263"/>
            <a:ext cx="2741612" cy="205740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Kép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89" y="955489"/>
            <a:ext cx="1079485" cy="1772816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46194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Cím 1"/>
          <p:cNvSpPr>
            <a:spLocks noGrp="1"/>
          </p:cNvSpPr>
          <p:nvPr>
            <p:ph type="title"/>
          </p:nvPr>
        </p:nvSpPr>
        <p:spPr>
          <a:xfrm>
            <a:off x="494051" y="375630"/>
            <a:ext cx="8536678" cy="1143000"/>
          </a:xfrm>
        </p:spPr>
        <p:txBody>
          <a:bodyPr>
            <a:normAutofit fontScale="90000"/>
          </a:bodyPr>
          <a:lstStyle/>
          <a:p>
            <a:r>
              <a:rPr lang="hu-HU" sz="3600" b="1" dirty="0" smtClean="0"/>
              <a:t>„Képbe” hoztuk az új generációt </a:t>
            </a:r>
            <a:r>
              <a:rPr lang="hu-HU" sz="3600" b="1" dirty="0" smtClean="0">
                <a:sym typeface="Wingdings" panose="05000000000000000000" pitchFamily="2" charset="2"/>
              </a:rPr>
              <a:t></a:t>
            </a:r>
            <a:r>
              <a:rPr lang="hu-HU" sz="3200" dirty="0" smtClean="0"/>
              <a:t/>
            </a:r>
            <a:br>
              <a:rPr lang="hu-HU" sz="3200" dirty="0" smtClean="0"/>
            </a:br>
            <a:r>
              <a:rPr lang="hu-HU" sz="3200" dirty="0" smtClean="0"/>
              <a:t>Total Art- Mesterségek napja</a:t>
            </a:r>
            <a:br>
              <a:rPr lang="hu-HU" sz="3200" dirty="0" smtClean="0"/>
            </a:br>
            <a:r>
              <a:rPr lang="hu-HU" sz="2700" dirty="0" smtClean="0"/>
              <a:t>2016. július 5.</a:t>
            </a:r>
          </a:p>
        </p:txBody>
      </p:sp>
      <p:pic>
        <p:nvPicPr>
          <p:cNvPr id="1032" name="Picture 8" descr="\\TELEHAZ\2016. év anyagai\Képek\Július\Mesterségek napja -Total Art\IMG_077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2815"/>
            <a:ext cx="3027560" cy="2270567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\\TELEHAZ\2016. év anyagai\Képek\Július\Mesterségek napja -Total Art\IMG_08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768867"/>
            <a:ext cx="3032825" cy="2274516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Kép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373902"/>
            <a:ext cx="3059832" cy="2294874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373902"/>
            <a:ext cx="3059832" cy="2294874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118" y="2109727"/>
            <a:ext cx="2123728" cy="1592796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80199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19936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Kalandoztunk meseszárnyon!</a:t>
            </a:r>
            <a:br>
              <a:rPr lang="hu-HU" dirty="0" smtClean="0"/>
            </a:br>
            <a:r>
              <a:rPr lang="hu-HU" sz="3600" dirty="0" smtClean="0"/>
              <a:t>Mesetábor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sz="3100" dirty="0" smtClean="0"/>
              <a:t>július 11-14</a:t>
            </a:r>
            <a:endParaRPr lang="hu-HU" sz="3100" dirty="0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5" y="589034"/>
            <a:ext cx="1956377" cy="1467283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111152"/>
            <a:ext cx="2549219" cy="1911915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2236328"/>
            <a:ext cx="2466532" cy="1849899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6825" y="1911602"/>
            <a:ext cx="3635896" cy="2045192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4266238"/>
            <a:ext cx="4355976" cy="2450237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37433" y="1509666"/>
            <a:ext cx="2965945" cy="1668344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79803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Cím 1"/>
          <p:cNvSpPr>
            <a:spLocks noGrp="1"/>
          </p:cNvSpPr>
          <p:nvPr>
            <p:ph type="title"/>
          </p:nvPr>
        </p:nvSpPr>
        <p:spPr>
          <a:xfrm>
            <a:off x="-18984" y="260648"/>
            <a:ext cx="4820002" cy="1143000"/>
          </a:xfrm>
        </p:spPr>
        <p:txBody>
          <a:bodyPr>
            <a:normAutofit fontScale="90000"/>
          </a:bodyPr>
          <a:lstStyle/>
          <a:p>
            <a:r>
              <a:rPr lang="hu-HU" sz="3600" dirty="0" smtClean="0"/>
              <a:t>Fejlesztettük a tudásunkat!</a:t>
            </a:r>
            <a:r>
              <a:rPr lang="hu-HU" sz="3200" dirty="0" smtClean="0"/>
              <a:t/>
            </a:r>
            <a:br>
              <a:rPr lang="hu-HU" sz="3200" dirty="0" smtClean="0"/>
            </a:br>
            <a:r>
              <a:rPr lang="hu-HU" sz="3200" dirty="0" smtClean="0"/>
              <a:t>Civil Akadémia</a:t>
            </a:r>
            <a:br>
              <a:rPr lang="hu-HU" sz="3200" dirty="0" smtClean="0"/>
            </a:br>
            <a:r>
              <a:rPr lang="hu-HU" sz="2700" dirty="0" smtClean="0"/>
              <a:t>2016. július 14.</a:t>
            </a:r>
          </a:p>
        </p:txBody>
      </p:sp>
      <p:pic>
        <p:nvPicPr>
          <p:cNvPr id="1026" name="Picture 2" descr="\\TELEHAZ\2016. év anyagai\Képek\Július\Civil Akadémia - 2016.07.14\P71400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88840"/>
            <a:ext cx="3744416" cy="2808312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TELEHAZ\2016. év anyagai\Képek\Július\Civil Akadémia - 2016.07.14\P71400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60648"/>
            <a:ext cx="4035084" cy="3026313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\\TELEHAZ\2016. év anyagai\Képek\Július\Civil Kerekasztal - 2016.07.14\20160714_1754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018" y="3573016"/>
            <a:ext cx="4032447" cy="3024336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3534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Cím 1"/>
          <p:cNvSpPr>
            <a:spLocks noGrp="1"/>
          </p:cNvSpPr>
          <p:nvPr>
            <p:ph type="title"/>
          </p:nvPr>
        </p:nvSpPr>
        <p:spPr>
          <a:xfrm>
            <a:off x="155329" y="188640"/>
            <a:ext cx="8875400" cy="1143000"/>
          </a:xfrm>
        </p:spPr>
        <p:txBody>
          <a:bodyPr>
            <a:normAutofit fontScale="90000"/>
          </a:bodyPr>
          <a:lstStyle/>
          <a:p>
            <a:r>
              <a:rPr lang="hu-HU" sz="3200" dirty="0" smtClean="0"/>
              <a:t>Megvizsgáltuk a társadalmi szerepvállalásunk </a:t>
            </a:r>
            <a:r>
              <a:rPr lang="hu-HU" sz="3200" dirty="0"/>
              <a:t>m</a:t>
            </a:r>
            <a:r>
              <a:rPr lang="hu-HU" sz="3200" dirty="0" smtClean="0"/>
              <a:t>ibenlétét!</a:t>
            </a:r>
            <a:br>
              <a:rPr lang="hu-HU" sz="3200" dirty="0" smtClean="0"/>
            </a:br>
            <a:r>
              <a:rPr lang="hu-HU" sz="3200" dirty="0" smtClean="0"/>
              <a:t>PSR műhely</a:t>
            </a:r>
            <a:br>
              <a:rPr lang="hu-HU" sz="3200" dirty="0" smtClean="0"/>
            </a:br>
            <a:r>
              <a:rPr lang="hu-HU" sz="2800" dirty="0" smtClean="0"/>
              <a:t>2016. július 21.; szeptember 12.; </a:t>
            </a:r>
          </a:p>
        </p:txBody>
      </p:sp>
      <p:pic>
        <p:nvPicPr>
          <p:cNvPr id="2" name="Picture 2" descr="\\TELEHAZ\2016. év anyagai\Képek\Július\PSR műhelymunka-2016.07.21\P721008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188196"/>
            <a:ext cx="3270097" cy="2321434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0" descr="\\TELEHAZ\2016. év anyagai\Képek\Szeptember\PSR műhelymunka-2016.09.12\P91200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595323"/>
            <a:ext cx="3270097" cy="2315925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1" descr="\\TELEHAZ\2016. év anyagai\Képek\Szeptember\PSR műhelymunka-2016.09.12\P912014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595323"/>
            <a:ext cx="3087900" cy="2315925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4196197"/>
            <a:ext cx="3084576" cy="2313432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51" y="1595323"/>
            <a:ext cx="1718985" cy="1289239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50821" y="3295431"/>
            <a:ext cx="2339151" cy="1754363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64153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Cím 1"/>
          <p:cNvSpPr>
            <a:spLocks noGrp="1"/>
          </p:cNvSpPr>
          <p:nvPr>
            <p:ph type="title"/>
          </p:nvPr>
        </p:nvSpPr>
        <p:spPr>
          <a:xfrm>
            <a:off x="836951" y="421350"/>
            <a:ext cx="8536678" cy="1143000"/>
          </a:xfrm>
        </p:spPr>
        <p:txBody>
          <a:bodyPr>
            <a:normAutofit fontScale="90000"/>
          </a:bodyPr>
          <a:lstStyle/>
          <a:p>
            <a:r>
              <a:rPr lang="hu-HU" sz="3200" dirty="0" smtClean="0"/>
              <a:t>Vendégül láttuk erdélyi barátainkat!</a:t>
            </a:r>
            <a:br>
              <a:rPr lang="hu-HU" sz="3200" dirty="0" smtClean="0"/>
            </a:br>
            <a:r>
              <a:rPr lang="hu-HU" sz="3200" dirty="0" err="1" smtClean="0"/>
              <a:t>Zetelaki</a:t>
            </a:r>
            <a:r>
              <a:rPr lang="hu-HU" sz="3200" dirty="0" smtClean="0"/>
              <a:t> </a:t>
            </a:r>
            <a:r>
              <a:rPr lang="hu-HU" sz="3200" dirty="0" err="1" smtClean="0"/>
              <a:t>Ezüsfenyő</a:t>
            </a:r>
            <a:r>
              <a:rPr lang="hu-HU" sz="3200" dirty="0" smtClean="0"/>
              <a:t> Néptánccsoport</a:t>
            </a:r>
            <a:r>
              <a:rPr lang="hu-HU" sz="2800" dirty="0" smtClean="0"/>
              <a:t/>
            </a:r>
            <a:br>
              <a:rPr lang="hu-HU" sz="2800" dirty="0" smtClean="0"/>
            </a:br>
            <a:r>
              <a:rPr lang="hu-HU" sz="2400" dirty="0" smtClean="0"/>
              <a:t>augusztus 14.</a:t>
            </a:r>
            <a:endParaRPr lang="hu-HU" sz="2000" dirty="0" smtClean="0"/>
          </a:p>
        </p:txBody>
      </p:sp>
      <p:pic>
        <p:nvPicPr>
          <p:cNvPr id="2" name="Picture 4" descr="\\TELEHAZ\2016. év anyagai\Képek\Augusztus\Néptánc\P814005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87"/>
          <a:stretch/>
        </p:blipFill>
        <p:spPr bwMode="auto">
          <a:xfrm>
            <a:off x="73444" y="1412775"/>
            <a:ext cx="3058396" cy="3793859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\\TELEHAZ\2016. év anyagai\Képek\Augusztus\Néptánc\P814006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779823"/>
            <a:ext cx="5006234" cy="2911406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826033"/>
            <a:ext cx="2049137" cy="1536853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053" y="1662394"/>
            <a:ext cx="2974177" cy="1864130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0639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ím 1"/>
          <p:cNvSpPr>
            <a:spLocks noGrp="1"/>
          </p:cNvSpPr>
          <p:nvPr>
            <p:ph type="title"/>
          </p:nvPr>
        </p:nvSpPr>
        <p:spPr>
          <a:xfrm>
            <a:off x="0" y="482600"/>
            <a:ext cx="9144000" cy="923925"/>
          </a:xfrm>
        </p:spPr>
        <p:txBody>
          <a:bodyPr>
            <a:noAutofit/>
          </a:bodyPr>
          <a:lstStyle/>
          <a:p>
            <a:r>
              <a:rPr lang="hu-HU" altLang="hu-H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Sportoltunk a szabadban!</a:t>
            </a:r>
            <a:r>
              <a:rPr lang="hu-HU" altLang="hu-H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hu-HU" altLang="hu-H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altLang="hu-H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Sportnap és II. Kés- és Fejszehajító Bajnokság</a:t>
            </a:r>
            <a:br>
              <a:rPr lang="hu-HU" altLang="hu-H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altLang="hu-H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2016. szeptember 3.</a:t>
            </a:r>
          </a:p>
        </p:txBody>
      </p:sp>
      <p:pic>
        <p:nvPicPr>
          <p:cNvPr id="17411" name="Kép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3" y="5019675"/>
            <a:ext cx="3217862" cy="167640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Kép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88" y="1906588"/>
            <a:ext cx="2346325" cy="2801937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Kép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916113"/>
            <a:ext cx="2085975" cy="278130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Kép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" y="4913313"/>
            <a:ext cx="2157413" cy="1903412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5" name="Kép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963" y="1906588"/>
            <a:ext cx="2085975" cy="278130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6" name="Kép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1897063"/>
            <a:ext cx="1879600" cy="2790825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7" name="Kép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913313"/>
            <a:ext cx="2375668" cy="1781377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01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1143000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Megemlékeztünk az „</a:t>
            </a:r>
            <a:r>
              <a:rPr lang="hu-HU" dirty="0" err="1" smtClean="0"/>
              <a:t>árvizi</a:t>
            </a:r>
            <a:r>
              <a:rPr lang="hu-HU" dirty="0" smtClean="0"/>
              <a:t> hajósokról”!</a:t>
            </a:r>
            <a:br>
              <a:rPr lang="hu-HU" dirty="0" smtClean="0"/>
            </a:br>
            <a:r>
              <a:rPr lang="hu-HU" sz="3100" dirty="0" err="1" smtClean="0"/>
              <a:t>Katasztrófabuli</a:t>
            </a:r>
            <a:r>
              <a:rPr lang="hu-HU" sz="3100" dirty="0" smtClean="0"/>
              <a:t/>
            </a:r>
            <a:br>
              <a:rPr lang="hu-HU" sz="3100" dirty="0" smtClean="0"/>
            </a:br>
            <a:r>
              <a:rPr lang="hu-HU" sz="3100" dirty="0" smtClean="0"/>
              <a:t>2016. szeptember 14.</a:t>
            </a:r>
            <a:endParaRPr lang="hu-HU" sz="31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331589"/>
            <a:ext cx="2664296" cy="1769570"/>
          </a:xfrm>
          <a:ln w="22225">
            <a:solidFill>
              <a:schemeClr val="tx1"/>
            </a:solidFill>
          </a:ln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9977" y="1628799"/>
            <a:ext cx="3630923" cy="2411583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996" y="4347461"/>
            <a:ext cx="3779912" cy="2510539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624476"/>
            <a:ext cx="3637434" cy="2415907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40854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879304" y="296733"/>
            <a:ext cx="6059016" cy="1143000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Pécsre vittük </a:t>
            </a:r>
            <a:r>
              <a:rPr lang="hu-HU" dirty="0" err="1" smtClean="0"/>
              <a:t>Mocsoládiát</a:t>
            </a:r>
            <a:r>
              <a:rPr lang="hu-HU" dirty="0" smtClean="0"/>
              <a:t>!</a:t>
            </a:r>
            <a:br>
              <a:rPr lang="hu-HU" dirty="0" smtClean="0"/>
            </a:br>
            <a:r>
              <a:rPr lang="hu-HU" sz="3100" dirty="0" smtClean="0"/>
              <a:t>2016. szeptember19-30.  </a:t>
            </a:r>
            <a:endParaRPr lang="hu-HU" sz="31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204864"/>
            <a:ext cx="2059914" cy="1368152"/>
          </a:xfrm>
          <a:ln w="22225">
            <a:solidFill>
              <a:schemeClr val="tx1"/>
            </a:solidFill>
          </a:ln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56804"/>
            <a:ext cx="2699792" cy="1793146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2907" y="2067784"/>
            <a:ext cx="2603149" cy="1728957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7786" y="4057142"/>
            <a:ext cx="1277824" cy="848704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655" y="5055756"/>
            <a:ext cx="2512086" cy="1668475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156" y="3954027"/>
            <a:ext cx="4098989" cy="2722463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11" name="Kép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445548"/>
            <a:ext cx="3600049" cy="2391078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12" name="Kép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70" y="3760158"/>
            <a:ext cx="2069270" cy="1374366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7643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Cím 1"/>
          <p:cNvSpPr>
            <a:spLocks noGrp="1"/>
          </p:cNvSpPr>
          <p:nvPr>
            <p:ph type="title"/>
          </p:nvPr>
        </p:nvSpPr>
        <p:spPr>
          <a:xfrm>
            <a:off x="281353" y="116632"/>
            <a:ext cx="8536678" cy="1143000"/>
          </a:xfrm>
        </p:spPr>
        <p:txBody>
          <a:bodyPr>
            <a:normAutofit fontScale="90000"/>
          </a:bodyPr>
          <a:lstStyle/>
          <a:p>
            <a:r>
              <a:rPr lang="hu-HU" sz="3200" dirty="0" smtClean="0"/>
              <a:t>Ünnepeltük a </a:t>
            </a:r>
            <a:r>
              <a:rPr lang="hu-HU" sz="3200" dirty="0" err="1" smtClean="0"/>
              <a:t>szépkoruakat</a:t>
            </a:r>
            <a:r>
              <a:rPr lang="hu-HU" sz="3200" dirty="0" smtClean="0"/>
              <a:t>!</a:t>
            </a:r>
            <a:br>
              <a:rPr lang="hu-HU" sz="3200" dirty="0" smtClean="0"/>
            </a:br>
            <a:r>
              <a:rPr lang="hu-HU" sz="3200" dirty="0" smtClean="0"/>
              <a:t>Idősek hónapja</a:t>
            </a:r>
            <a:br>
              <a:rPr lang="hu-HU" sz="3200" dirty="0" smtClean="0"/>
            </a:br>
            <a:r>
              <a:rPr lang="hu-HU" sz="2400" dirty="0" smtClean="0"/>
              <a:t>október </a:t>
            </a:r>
            <a:endParaRPr lang="hu-HU" sz="2000" dirty="0" smtClean="0"/>
          </a:p>
        </p:txBody>
      </p:sp>
      <p:pic>
        <p:nvPicPr>
          <p:cNvPr id="1026" name="Picture 2" descr="\\TELEHAZ\2016. év anyagai\Képek\Október\AM_Idősek napja 2016\_DSC088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28" y="2413216"/>
            <a:ext cx="2861641" cy="1900577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TELEHAZ\2016. év anyagai\Képek\Október\AM_Idősek napja 2016\_DSC09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23892"/>
            <a:ext cx="2066856" cy="1372716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TELEHAZ\2016. év anyagai\Képek\Október\AM_Idősek napja 2016\_DSC095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087724"/>
            <a:ext cx="2885067" cy="1916137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\\TELEHAZ\2016. év anyagai\Képek\Október\AM_Idősek napja 2016\_DSC093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28" y="554859"/>
            <a:ext cx="2493666" cy="1656184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Kép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251" y="4293096"/>
            <a:ext cx="4355976" cy="2450237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437112"/>
            <a:ext cx="2555776" cy="1697493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698" y="1816958"/>
            <a:ext cx="2489987" cy="1653797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3041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6099" y="473510"/>
            <a:ext cx="8964488" cy="1143000"/>
          </a:xfrm>
        </p:spPr>
        <p:txBody>
          <a:bodyPr>
            <a:normAutofit fontScale="90000"/>
          </a:bodyPr>
          <a:lstStyle/>
          <a:p>
            <a:r>
              <a:rPr lang="hu-HU" sz="4000" dirty="0" smtClean="0"/>
              <a:t>Nemzetközi szinten vizsgáltuk az idősellátást!</a:t>
            </a:r>
            <a:r>
              <a:rPr lang="hu-HU" sz="3100" dirty="0" smtClean="0"/>
              <a:t/>
            </a:r>
            <a:br>
              <a:rPr lang="hu-HU" sz="3100" dirty="0" smtClean="0"/>
            </a:br>
            <a:r>
              <a:rPr lang="hu-HU" sz="3100" dirty="0" smtClean="0"/>
              <a:t>Kreatív </a:t>
            </a:r>
            <a:r>
              <a:rPr lang="hu-HU" sz="3100" dirty="0" err="1" smtClean="0"/>
              <a:t>workshop</a:t>
            </a:r>
            <a:r>
              <a:rPr lang="hu-HU" sz="3100" dirty="0" smtClean="0"/>
              <a:t> és nemzetközi konferencia</a:t>
            </a:r>
            <a:br>
              <a:rPr lang="hu-HU" sz="3100" dirty="0" smtClean="0"/>
            </a:br>
            <a:r>
              <a:rPr lang="hu-HU" sz="3100" dirty="0" smtClean="0"/>
              <a:t>2016. november 3-7.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59" y="1427124"/>
            <a:ext cx="2208245" cy="3312368"/>
          </a:xfrm>
          <a:ln w="22225">
            <a:solidFill>
              <a:schemeClr val="tx1"/>
            </a:solidFill>
          </a:ln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6044" y="1427124"/>
            <a:ext cx="3339459" cy="2226306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363" y="1427852"/>
            <a:ext cx="2774622" cy="1849748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764699"/>
            <a:ext cx="4392488" cy="2928325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124" y="3509834"/>
            <a:ext cx="1898860" cy="2848290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87745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Cím 1"/>
          <p:cNvSpPr>
            <a:spLocks noGrp="1"/>
          </p:cNvSpPr>
          <p:nvPr>
            <p:ph type="title"/>
          </p:nvPr>
        </p:nvSpPr>
        <p:spPr>
          <a:xfrm>
            <a:off x="607322" y="433073"/>
            <a:ext cx="8536678" cy="1143000"/>
          </a:xfrm>
        </p:spPr>
        <p:txBody>
          <a:bodyPr>
            <a:normAutofit fontScale="90000"/>
          </a:bodyPr>
          <a:lstStyle/>
          <a:p>
            <a:r>
              <a:rPr lang="hu-HU" sz="3200" dirty="0" smtClean="0"/>
              <a:t>Megosztottuk a tapasztalatainkat!</a:t>
            </a:r>
            <a:br>
              <a:rPr lang="hu-HU" sz="3200" dirty="0" smtClean="0"/>
            </a:br>
            <a:r>
              <a:rPr lang="hu-HU" sz="3100" dirty="0" smtClean="0"/>
              <a:t>Nemzeti Művelődési Intézet munkatársainak látogatása</a:t>
            </a:r>
            <a:br>
              <a:rPr lang="hu-HU" sz="3100" dirty="0" smtClean="0"/>
            </a:br>
            <a:r>
              <a:rPr lang="hu-HU" sz="3100" dirty="0" smtClean="0"/>
              <a:t>2016. október 1</a:t>
            </a:r>
            <a:r>
              <a:rPr lang="hu-HU" sz="3100" dirty="0"/>
              <a:t>9</a:t>
            </a:r>
            <a:r>
              <a:rPr lang="hu-HU" sz="3100" dirty="0" smtClean="0"/>
              <a:t>.</a:t>
            </a:r>
          </a:p>
        </p:txBody>
      </p:sp>
      <p:pic>
        <p:nvPicPr>
          <p:cNvPr id="1031" name="Picture 7" descr="\\TELEHAZ\2016. év anyagai\Képek\Október\NMI látogatás-2016.10.19\PA19484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772816"/>
            <a:ext cx="3072875" cy="2304256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Kép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72816"/>
            <a:ext cx="4800534" cy="3600400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4275113"/>
            <a:ext cx="3072875" cy="2304656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3759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Cím 1"/>
          <p:cNvSpPr>
            <a:spLocks noGrp="1"/>
          </p:cNvSpPr>
          <p:nvPr>
            <p:ph type="title"/>
          </p:nvPr>
        </p:nvSpPr>
        <p:spPr>
          <a:xfrm>
            <a:off x="360811" y="414363"/>
            <a:ext cx="8536678" cy="1143000"/>
          </a:xfrm>
        </p:spPr>
        <p:txBody>
          <a:bodyPr>
            <a:normAutofit/>
          </a:bodyPr>
          <a:lstStyle/>
          <a:p>
            <a:r>
              <a:rPr lang="hu-HU" sz="3200" dirty="0" smtClean="0"/>
              <a:t>A jövő-szövéssel térségi szintre léptünk!</a:t>
            </a:r>
            <a:br>
              <a:rPr lang="hu-HU" sz="3200" dirty="0" smtClean="0"/>
            </a:br>
            <a:r>
              <a:rPr lang="hu-HU" sz="2400" dirty="0" smtClean="0"/>
              <a:t>2016. november </a:t>
            </a:r>
            <a:r>
              <a:rPr lang="hu-HU" sz="2400" dirty="0"/>
              <a:t>4</a:t>
            </a:r>
            <a:r>
              <a:rPr lang="hu-HU" sz="2400" dirty="0" smtClean="0"/>
              <a:t>.</a:t>
            </a:r>
          </a:p>
        </p:txBody>
      </p:sp>
      <p:pic>
        <p:nvPicPr>
          <p:cNvPr id="1029" name="Picture 5" descr="\\TELEHAZ\2016. év anyagai\Képek\November\Jövő- szövő konferencia-2016.11.04\PB0400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38" y="4238314"/>
            <a:ext cx="4450372" cy="2503334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6" descr="\\TELEHAZ\2016. év anyagai\Képek\November\Jövő- szövő konferencia-2016.11.04\PB0400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150" y="4238314"/>
            <a:ext cx="4434840" cy="2494598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\\TELEHAZ\2016. év anyagai\Képek\November\Jövő- szövő konferencia-2016.11.04\PB04006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25" y="1688123"/>
            <a:ext cx="4356002" cy="2450251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\\TELEHAZ\2016. év anyagai\Képek\November\Jövő- szövő konferencia-2016.11.04\PB04008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826" y="1660593"/>
            <a:ext cx="4442164" cy="2498717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1195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Cím 1"/>
          <p:cNvSpPr>
            <a:spLocks noGrp="1"/>
          </p:cNvSpPr>
          <p:nvPr>
            <p:ph type="title"/>
          </p:nvPr>
        </p:nvSpPr>
        <p:spPr>
          <a:xfrm>
            <a:off x="2267744" y="167726"/>
            <a:ext cx="6736478" cy="1143000"/>
          </a:xfrm>
        </p:spPr>
        <p:txBody>
          <a:bodyPr>
            <a:normAutofit/>
          </a:bodyPr>
          <a:lstStyle/>
          <a:p>
            <a:r>
              <a:rPr lang="hu-HU" sz="3600" dirty="0" smtClean="0"/>
              <a:t>Civiljeinkkel is terveztük a jövőt!</a:t>
            </a:r>
            <a:r>
              <a:rPr lang="hu-HU" sz="3200" dirty="0" smtClean="0"/>
              <a:t/>
            </a:r>
            <a:br>
              <a:rPr lang="hu-HU" sz="3200" dirty="0" smtClean="0"/>
            </a:br>
            <a:r>
              <a:rPr lang="hu-HU" sz="3100" dirty="0" smtClean="0"/>
              <a:t>2016. november </a:t>
            </a:r>
            <a:r>
              <a:rPr lang="hu-HU" sz="3100" dirty="0"/>
              <a:t>1</a:t>
            </a:r>
            <a:r>
              <a:rPr lang="hu-HU" sz="3100" dirty="0" smtClean="0"/>
              <a:t>6.</a:t>
            </a:r>
          </a:p>
        </p:txBody>
      </p:sp>
      <p:pic>
        <p:nvPicPr>
          <p:cNvPr id="1030" name="Picture 6" descr="\\telehaz\2016. év anyagai\Képek\November\Civil tervező fórum-2016.11.16\PB160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578480"/>
            <a:ext cx="3497021" cy="2622766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Kép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379842"/>
            <a:ext cx="3126016" cy="2344512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780" y="3793471"/>
            <a:ext cx="3846027" cy="2884520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313" y="1541616"/>
            <a:ext cx="2621960" cy="1966470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6514" y="527767"/>
            <a:ext cx="2880323" cy="2160242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5153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Cím 1"/>
          <p:cNvSpPr>
            <a:spLocks noGrp="1"/>
          </p:cNvSpPr>
          <p:nvPr>
            <p:ph type="title"/>
          </p:nvPr>
        </p:nvSpPr>
        <p:spPr>
          <a:xfrm>
            <a:off x="1835696" y="433073"/>
            <a:ext cx="7285444" cy="1143000"/>
          </a:xfrm>
        </p:spPr>
        <p:txBody>
          <a:bodyPr/>
          <a:lstStyle/>
          <a:p>
            <a:r>
              <a:rPr lang="hu-HU" sz="3200" dirty="0" smtClean="0"/>
              <a:t>Meseegyetemet szerveztünk!</a:t>
            </a:r>
            <a:br>
              <a:rPr lang="hu-HU" sz="3200" dirty="0" smtClean="0"/>
            </a:br>
            <a:r>
              <a:rPr lang="hu-HU" sz="3200" dirty="0" smtClean="0"/>
              <a:t>2016. </a:t>
            </a:r>
            <a:r>
              <a:rPr lang="hu-HU" sz="2400" dirty="0" smtClean="0"/>
              <a:t>november 26.</a:t>
            </a:r>
            <a:endParaRPr lang="hu-HU" sz="2000" dirty="0" smtClean="0"/>
          </a:p>
        </p:txBody>
      </p:sp>
      <p:pic>
        <p:nvPicPr>
          <p:cNvPr id="1035" name="Picture 11" descr="\\telehaz\2016. év anyagai\Képek\November\Mesékkel tanítani és nevelni-2016.11.26\PB2600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645025"/>
            <a:ext cx="4099557" cy="3074668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\\telehaz\2016. év anyagai\Képek\November\Mesékkel tanítani és nevelni-2016.11.26\PB2600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717032"/>
            <a:ext cx="3096344" cy="2322258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Kép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433" y="1576073"/>
            <a:ext cx="2591132" cy="1943349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96096" y="588655"/>
            <a:ext cx="3356992" cy="2517744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008" y="1673961"/>
            <a:ext cx="2281111" cy="1710833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9701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ím 1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hu-HU" altLang="hu-H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Készülődtünk Karácsonyra!</a:t>
            </a:r>
            <a:br>
              <a:rPr lang="hu-HU" altLang="hu-H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altLang="hu-H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Adventi Vásár</a:t>
            </a:r>
            <a:br>
              <a:rPr lang="hu-HU" altLang="hu-H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altLang="hu-H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2016. november 26.</a:t>
            </a:r>
          </a:p>
        </p:txBody>
      </p:sp>
      <p:pic>
        <p:nvPicPr>
          <p:cNvPr id="18435" name="Kép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445000"/>
            <a:ext cx="4067175" cy="2289175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Kép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916113"/>
            <a:ext cx="4059238" cy="2284412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7" name="Kép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49763"/>
            <a:ext cx="4059238" cy="2284412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Kép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288" y="1916113"/>
            <a:ext cx="4070350" cy="2290762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0696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Cím 1"/>
          <p:cNvSpPr>
            <a:spLocks noGrp="1"/>
          </p:cNvSpPr>
          <p:nvPr>
            <p:ph type="title"/>
          </p:nvPr>
        </p:nvSpPr>
        <p:spPr>
          <a:xfrm>
            <a:off x="584462" y="433073"/>
            <a:ext cx="8536678" cy="1143000"/>
          </a:xfrm>
        </p:spPr>
        <p:txBody>
          <a:bodyPr>
            <a:normAutofit fontScale="90000"/>
          </a:bodyPr>
          <a:lstStyle/>
          <a:p>
            <a:r>
              <a:rPr lang="hu-HU" sz="3200" dirty="0" smtClean="0"/>
              <a:t>Elsajátítottunk egy norvég tervezési módszert</a:t>
            </a:r>
            <a:br>
              <a:rPr lang="hu-HU" sz="3200" dirty="0" smtClean="0"/>
            </a:br>
            <a:r>
              <a:rPr lang="hu-HU" sz="3200" dirty="0" smtClean="0"/>
              <a:t>Dialóg tréning</a:t>
            </a:r>
            <a:br>
              <a:rPr lang="hu-HU" sz="3200" dirty="0" smtClean="0"/>
            </a:br>
            <a:r>
              <a:rPr lang="hu-HU" sz="2400" dirty="0" smtClean="0"/>
              <a:t>november 29-30.</a:t>
            </a:r>
            <a:endParaRPr lang="hu-HU" sz="2000" dirty="0" smtClean="0"/>
          </a:p>
        </p:txBody>
      </p:sp>
      <p:pic>
        <p:nvPicPr>
          <p:cNvPr id="5" name="Picture 8" descr="\\telehaz\2016. év anyagai\Képek\November\Dialóg tréning 2016.11.29\P100018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29" y="1672844"/>
            <a:ext cx="3506193" cy="2629526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\\telehaz\2016. év anyagai\Képek\November\Dialóg tréning 2016.11.29\P100019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6340" y="1646435"/>
            <a:ext cx="3532002" cy="2648882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\\telehaz\2016. év anyagai\Képek\November\Dialóg 2016.11.30\DSCF246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839" y="4176640"/>
            <a:ext cx="3848478" cy="2555630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97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ím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hu-HU" altLang="hu-H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Vártuk a télapót a kicsikkel</a:t>
            </a:r>
            <a:br>
              <a:rPr lang="hu-HU" altLang="hu-H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altLang="hu-H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2016. december 05.</a:t>
            </a:r>
          </a:p>
        </p:txBody>
      </p:sp>
      <p:pic>
        <p:nvPicPr>
          <p:cNvPr id="19459" name="Kép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39913"/>
            <a:ext cx="3132137" cy="234950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Kép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839913"/>
            <a:ext cx="3132137" cy="234950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Kép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665288"/>
            <a:ext cx="2079625" cy="255905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Kép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5300" y="4365625"/>
            <a:ext cx="3073400" cy="2303463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3" name="Kép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4611688"/>
            <a:ext cx="2744788" cy="205740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4" name="Kép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4113" y="4613275"/>
            <a:ext cx="2782887" cy="2087563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4664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altLang="hu-H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Vártuk a télapót a nagyokkal </a:t>
            </a:r>
            <a:r>
              <a:rPr lang="hu-HU" altLang="hu-HU" sz="3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</a:t>
            </a:r>
            <a:r>
              <a:rPr lang="hu-HU" altLang="hu-H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hu-HU" altLang="hu-H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altLang="hu-H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2016. december 05.</a:t>
            </a:r>
          </a:p>
        </p:txBody>
      </p:sp>
      <p:pic>
        <p:nvPicPr>
          <p:cNvPr id="6" name="Picture 18" descr="\\telehaz\2016. év anyagai\Képek\December\Őszi Fény Mikulás 12.05\PC05007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17638"/>
            <a:ext cx="3289033" cy="2464650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9" descr="\\telehaz\2016. év anyagai\Képek\December\Őszi Fény Mikulás 12.05\PC05013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933056"/>
            <a:ext cx="3413759" cy="2560319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550" y="1411299"/>
            <a:ext cx="3170321" cy="2377741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945233"/>
            <a:ext cx="3397522" cy="2548141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742" y="1431348"/>
            <a:ext cx="1929777" cy="2436304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6289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ím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hu-HU" altLang="hu-H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Gyújtottunk gyertyát és nyitogattuk a kalendárium fiókjait</a:t>
            </a:r>
            <a:br>
              <a:rPr lang="hu-HU" altLang="hu-H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altLang="hu-H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2016. november 29.; december 04. 11. 18.</a:t>
            </a:r>
          </a:p>
        </p:txBody>
      </p:sp>
      <p:pic>
        <p:nvPicPr>
          <p:cNvPr id="20483" name="Kép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8883" y="1556010"/>
            <a:ext cx="4352701" cy="2449054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48146"/>
            <a:ext cx="4258246" cy="2395909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5" name="Kép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7130" y="4441445"/>
            <a:ext cx="3686485" cy="2073896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Kép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48" y="4430054"/>
            <a:ext cx="2749236" cy="2061927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4441444"/>
            <a:ext cx="1537903" cy="2050537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00025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ím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hu-HU" altLang="hu-H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Ünnepeltük a fiatalokat!</a:t>
            </a:r>
            <a:br>
              <a:rPr lang="hu-HU" altLang="hu-H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altLang="hu-H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 éves a DAGYIÖK</a:t>
            </a:r>
            <a:br>
              <a:rPr lang="hu-HU" altLang="hu-H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altLang="hu-H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2016. december 09.</a:t>
            </a:r>
          </a:p>
        </p:txBody>
      </p:sp>
      <p:pic>
        <p:nvPicPr>
          <p:cNvPr id="21507" name="Kép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1628775"/>
            <a:ext cx="4067175" cy="3051175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Kép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679575"/>
            <a:ext cx="2054225" cy="1541463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Kép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3402013"/>
            <a:ext cx="205898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Kép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5129213"/>
            <a:ext cx="2058988" cy="1544637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1" name="Kép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4860925"/>
            <a:ext cx="3444875" cy="1938338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2" name="Kép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1679575"/>
            <a:ext cx="2112962" cy="3040063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3" name="Kép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850" y="5033963"/>
            <a:ext cx="2830513" cy="1592262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6056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Cím 1"/>
          <p:cNvSpPr>
            <a:spLocks noGrp="1"/>
          </p:cNvSpPr>
          <p:nvPr>
            <p:ph type="title"/>
          </p:nvPr>
        </p:nvSpPr>
        <p:spPr>
          <a:xfrm>
            <a:off x="130114" y="-24879"/>
            <a:ext cx="6835870" cy="1143000"/>
          </a:xfrm>
        </p:spPr>
        <p:txBody>
          <a:bodyPr>
            <a:normAutofit fontScale="90000"/>
          </a:bodyPr>
          <a:lstStyle/>
          <a:p>
            <a:r>
              <a:rPr lang="hu-HU" sz="2800" dirty="0" smtClean="0"/>
              <a:t>Megosztottuk egymással az elmúlt év tapasztalatait</a:t>
            </a:r>
            <a:br>
              <a:rPr lang="hu-HU" sz="2800" dirty="0" smtClean="0"/>
            </a:br>
            <a:r>
              <a:rPr lang="hu-HU" sz="2800" dirty="0" smtClean="0"/>
              <a:t>Közmeghallgatás, falugyűlés</a:t>
            </a:r>
            <a:br>
              <a:rPr lang="hu-HU" sz="2800" dirty="0" smtClean="0"/>
            </a:br>
            <a:r>
              <a:rPr lang="hu-HU" sz="2000" dirty="0" smtClean="0"/>
              <a:t>december 14.</a:t>
            </a:r>
            <a:endParaRPr lang="hu-HU" sz="1800" dirty="0" smtClean="0"/>
          </a:p>
        </p:txBody>
      </p:sp>
      <p:pic>
        <p:nvPicPr>
          <p:cNvPr id="1030" name="Picture 6" descr="\\telehaz\2016. év anyagai\Képek\December\Közmeghallgatás, falugyűlés-2016.12.14\PC14006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22" t="7041" r="7587" b="5004"/>
          <a:stretch/>
        </p:blipFill>
        <p:spPr bwMode="auto">
          <a:xfrm>
            <a:off x="4211960" y="4938919"/>
            <a:ext cx="2180742" cy="1727153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\\telehaz\2016. év anyagai\Képek\December\Közmeghallgatás, falugyűlés-2016.12.14\PC1400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2023" y="135156"/>
            <a:ext cx="1993422" cy="1495066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\\telehaz\2016. év anyagai\Képek\December\Közmeghallgatás, falugyűlés-2016.12.14\PC14002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92" t="16182"/>
          <a:stretch/>
        </p:blipFill>
        <p:spPr bwMode="auto">
          <a:xfrm>
            <a:off x="6965984" y="3525934"/>
            <a:ext cx="2005500" cy="1511525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\\telehaz\2016. év anyagai\Képek\December\Közmeghallgatás, falugyűlés-2016.12.14\PC14004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240" y="3016896"/>
            <a:ext cx="2165742" cy="1624307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\\telehaz\2016. év anyagai\Képek\December\Közmeghallgatás, falugyűlés-2016.12.14\PC140033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13" t="27349" r="11941" b="7355"/>
          <a:stretch/>
        </p:blipFill>
        <p:spPr bwMode="auto">
          <a:xfrm>
            <a:off x="6954502" y="5229200"/>
            <a:ext cx="2010943" cy="1482094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\\telehaz\2016. év anyagai\Képek\December\Közmeghallgatás, falugyűlés-2016.12.14\PC140005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49" t="32509" r="17878"/>
          <a:stretch/>
        </p:blipFill>
        <p:spPr bwMode="auto">
          <a:xfrm>
            <a:off x="4209240" y="1150885"/>
            <a:ext cx="2136296" cy="1717153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\\telehaz\2016. év anyagai\Képek\December\Közmeghallgatás, falugyűlés-2016.12.14\PC140018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86" t="42240" r="25925" b="8810"/>
          <a:stretch/>
        </p:blipFill>
        <p:spPr bwMode="auto">
          <a:xfrm>
            <a:off x="6972023" y="1800808"/>
            <a:ext cx="1993422" cy="1626739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Kép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14" y="1066715"/>
            <a:ext cx="3683113" cy="2762335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04" y="3894579"/>
            <a:ext cx="3755620" cy="2816715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60627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Cím 1"/>
          <p:cNvSpPr>
            <a:spLocks noGrp="1"/>
          </p:cNvSpPr>
          <p:nvPr>
            <p:ph type="title"/>
          </p:nvPr>
        </p:nvSpPr>
        <p:spPr>
          <a:xfrm>
            <a:off x="303661" y="232903"/>
            <a:ext cx="8536678" cy="1143000"/>
          </a:xfrm>
        </p:spPr>
        <p:txBody>
          <a:bodyPr>
            <a:normAutofit fontScale="90000"/>
          </a:bodyPr>
          <a:lstStyle/>
          <a:p>
            <a:r>
              <a:rPr lang="hu-HU" sz="3600" dirty="0" smtClean="0"/>
              <a:t>Ünnepeltünk az iskolásokkal!</a:t>
            </a:r>
            <a:r>
              <a:rPr lang="hu-HU" sz="2800" dirty="0" smtClean="0"/>
              <a:t/>
            </a:r>
            <a:br>
              <a:rPr lang="hu-HU" sz="2800" dirty="0" smtClean="0"/>
            </a:br>
            <a:r>
              <a:rPr lang="hu-HU" sz="2200" dirty="0" smtClean="0"/>
              <a:t>Mágocsi iskolások karácsonyi műsora</a:t>
            </a:r>
            <a:br>
              <a:rPr lang="hu-HU" sz="2200" dirty="0" smtClean="0"/>
            </a:br>
            <a:r>
              <a:rPr lang="hu-HU" sz="2200" dirty="0" smtClean="0"/>
              <a:t>2016. december 20.</a:t>
            </a:r>
          </a:p>
        </p:txBody>
      </p:sp>
      <p:pic>
        <p:nvPicPr>
          <p:cNvPr id="1026" name="Picture 2" descr="\\telehaz\2016. év anyagai\Képek\December\Mágocsi iskolások karácsonyi műsora-2016.12.20\PC20517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5667"/>
            <a:ext cx="4183227" cy="3136875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telehaz\2016. év anyagai\Képek\December\Mágocsi iskolások karácsonyi műsora-2016.12.20\PC20517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76073"/>
            <a:ext cx="4207167" cy="3154827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Kép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931070"/>
            <a:ext cx="2353716" cy="1765287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931070"/>
            <a:ext cx="2353717" cy="1765287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00356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Cím 1"/>
          <p:cNvSpPr>
            <a:spLocks noGrp="1"/>
          </p:cNvSpPr>
          <p:nvPr>
            <p:ph type="title"/>
          </p:nvPr>
        </p:nvSpPr>
        <p:spPr>
          <a:xfrm>
            <a:off x="607322" y="188640"/>
            <a:ext cx="8536678" cy="1143000"/>
          </a:xfrm>
        </p:spPr>
        <p:txBody>
          <a:bodyPr>
            <a:normAutofit fontScale="90000"/>
          </a:bodyPr>
          <a:lstStyle/>
          <a:p>
            <a:r>
              <a:rPr lang="hu-HU" sz="4000" dirty="0" smtClean="0"/>
              <a:t>Ünnepeltünk a fiataljainkkal!</a:t>
            </a:r>
            <a:r>
              <a:rPr lang="hu-HU" sz="2800" dirty="0" smtClean="0"/>
              <a:t/>
            </a:r>
            <a:br>
              <a:rPr lang="hu-HU" sz="2800" dirty="0" smtClean="0"/>
            </a:br>
            <a:r>
              <a:rPr lang="hu-HU" sz="2800" dirty="0" smtClean="0"/>
              <a:t>Karácsonyi játszóház</a:t>
            </a:r>
            <a:br>
              <a:rPr lang="hu-HU" sz="2800" dirty="0" smtClean="0"/>
            </a:br>
            <a:r>
              <a:rPr lang="hu-HU" sz="2000" dirty="0" smtClean="0"/>
              <a:t>december 22.</a:t>
            </a:r>
            <a:endParaRPr lang="hu-HU" sz="1800" dirty="0" smtClean="0"/>
          </a:p>
        </p:txBody>
      </p:sp>
      <p:pic>
        <p:nvPicPr>
          <p:cNvPr id="1037" name="Picture 13" descr="\\telehaz\2016. év anyagai\Képek\December\Karácsonyi játszóház-2016.12.22\PC22002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9" r="25509"/>
          <a:stretch/>
        </p:blipFill>
        <p:spPr bwMode="auto">
          <a:xfrm>
            <a:off x="5893808" y="1459997"/>
            <a:ext cx="3096344" cy="2401251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\\telehaz\2016. év anyagai\Képek\December\Karácsonyi játszóház-2016.12.22\PC22005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73" r="3427"/>
          <a:stretch/>
        </p:blipFill>
        <p:spPr bwMode="auto">
          <a:xfrm>
            <a:off x="180545" y="1459997"/>
            <a:ext cx="3363923" cy="2401251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\\telehaz\2016. év anyagai\Képek\December\Karácsonyi játszóház-2016.12.22\PC22004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11" r="3972"/>
          <a:stretch/>
        </p:blipFill>
        <p:spPr bwMode="auto">
          <a:xfrm>
            <a:off x="2339752" y="4365104"/>
            <a:ext cx="2736159" cy="2057134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Kép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026" y="4360495"/>
            <a:ext cx="3657126" cy="2057134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468" y="1458963"/>
            <a:ext cx="2351126" cy="2402285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2693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Cím 1"/>
          <p:cNvSpPr>
            <a:spLocks noGrp="1"/>
          </p:cNvSpPr>
          <p:nvPr>
            <p:ph type="title"/>
          </p:nvPr>
        </p:nvSpPr>
        <p:spPr>
          <a:xfrm>
            <a:off x="584462" y="433073"/>
            <a:ext cx="8536678" cy="1143000"/>
          </a:xfrm>
        </p:spPr>
        <p:txBody>
          <a:bodyPr>
            <a:normAutofit fontScale="90000"/>
          </a:bodyPr>
          <a:lstStyle/>
          <a:p>
            <a:r>
              <a:rPr lang="hu-HU" sz="3600" dirty="0" smtClean="0"/>
              <a:t>Ünnepeltünk a faluközösséggel!</a:t>
            </a:r>
            <a:r>
              <a:rPr lang="hu-HU" sz="2800" dirty="0" smtClean="0"/>
              <a:t/>
            </a:r>
            <a:br>
              <a:rPr lang="hu-HU" sz="2800" dirty="0" smtClean="0"/>
            </a:br>
            <a:r>
              <a:rPr lang="hu-HU" sz="2800" dirty="0" smtClean="0"/>
              <a:t>Falukarácsony</a:t>
            </a:r>
            <a:br>
              <a:rPr lang="hu-HU" sz="2800" dirty="0" smtClean="0"/>
            </a:br>
            <a:r>
              <a:rPr lang="hu-HU" sz="2000" dirty="0" smtClean="0"/>
              <a:t>december 23.</a:t>
            </a:r>
            <a:endParaRPr lang="hu-HU" sz="1800" dirty="0" smtClean="0"/>
          </a:p>
        </p:txBody>
      </p:sp>
      <p:pic>
        <p:nvPicPr>
          <p:cNvPr id="1040" name="Picture 16" descr="\\telehaz\2016. év anyagai\Képek\December\Falu Karácsony-2016.12.23\PC23533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86" t="23796" r="10444"/>
          <a:stretch/>
        </p:blipFill>
        <p:spPr bwMode="auto">
          <a:xfrm>
            <a:off x="287452" y="1703070"/>
            <a:ext cx="2912948" cy="2121218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\\telehaz\2016. év anyagai\Képek\December\Falu Karácsony-2016.12.23\PC23529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65" t="20578" r="13921"/>
          <a:stretch/>
        </p:blipFill>
        <p:spPr bwMode="auto">
          <a:xfrm>
            <a:off x="3556432" y="1703070"/>
            <a:ext cx="2741498" cy="2167908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\\telehaz\2016. év anyagai\Képek\December\Falu Karácsony-2016.12.23\PC23013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54388" y="1736044"/>
            <a:ext cx="2439925" cy="1829944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\\telehaz\2016. év anyagai\Képek\December\Falu Karácsony-2016.12.23\PC23010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32381" y="4291595"/>
            <a:ext cx="2722485" cy="2041864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0" descr="\\telehaz\2016. év anyagai\Képek\December\Falu Karácsony-2016.12.23\PC23008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518" y="4003810"/>
            <a:ext cx="3283893" cy="2462920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1" descr="\\telehaz\2016. év anyagai\Képek\December\Falu Karácsony-2016.12.23\PC23013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421" y="4028010"/>
            <a:ext cx="3186382" cy="2389787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7068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Köszöntöttük az </a:t>
            </a:r>
            <a:r>
              <a:rPr lang="hu-HU" dirty="0"/>
              <a:t>új esztendőt!</a:t>
            </a:r>
            <a:br>
              <a:rPr lang="hu-HU" dirty="0"/>
            </a:br>
            <a:r>
              <a:rPr lang="hu-HU" sz="3100" dirty="0" err="1"/>
              <a:t>Alte</a:t>
            </a:r>
            <a:r>
              <a:rPr lang="hu-HU" sz="3100" dirty="0"/>
              <a:t> Herren </a:t>
            </a:r>
            <a:r>
              <a:rPr lang="hu-HU" sz="3100" dirty="0" smtClean="0"/>
              <a:t>Fúvós Zenekar</a:t>
            </a:r>
            <a:br>
              <a:rPr lang="hu-HU" sz="3100" dirty="0" smtClean="0"/>
            </a:br>
            <a:r>
              <a:rPr lang="hu-HU" sz="3100" dirty="0" smtClean="0"/>
              <a:t>2017. január 11.</a:t>
            </a:r>
            <a:endParaRPr lang="hu-HU" sz="31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4441824"/>
            <a:ext cx="2918453" cy="2188840"/>
          </a:xfrm>
          <a:ln w="22225">
            <a:solidFill>
              <a:schemeClr val="tx1"/>
            </a:solidFill>
          </a:ln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621" y="4389796"/>
            <a:ext cx="2987824" cy="2240868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628800"/>
            <a:ext cx="3312368" cy="2439810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178" y="1654089"/>
            <a:ext cx="3157036" cy="2367777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4962" y="1647021"/>
            <a:ext cx="1781134" cy="2374845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7044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Újabb tapasztalatcserét szerveztünk, ezúttal a </a:t>
            </a:r>
            <a:r>
              <a:rPr lang="hu-HU" dirty="0" err="1" smtClean="0"/>
              <a:t>rácalmásiakkal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sz="3100" dirty="0" smtClean="0"/>
              <a:t>2017. január 31.</a:t>
            </a:r>
            <a:endParaRPr lang="hu-HU" sz="31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72816"/>
            <a:ext cx="4750941" cy="2672404"/>
          </a:xfrm>
          <a:ln w="22225">
            <a:solidFill>
              <a:schemeClr val="tx1"/>
            </a:solidFill>
          </a:ln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491118"/>
            <a:ext cx="3923928" cy="2207210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2738" y="1960599"/>
            <a:ext cx="3456384" cy="1944217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4869160"/>
            <a:ext cx="2560283" cy="1440160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07015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-108520" y="274638"/>
            <a:ext cx="9252520" cy="1143000"/>
          </a:xfrm>
        </p:spPr>
        <p:txBody>
          <a:bodyPr>
            <a:normAutofit fontScale="90000"/>
          </a:bodyPr>
          <a:lstStyle/>
          <a:p>
            <a:r>
              <a:rPr lang="hu-HU" sz="3600" dirty="0" smtClean="0"/>
              <a:t>Beleástuk magunkat a gyermekjogokba az UNICEF segítségével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sz="2700" dirty="0" smtClean="0"/>
              <a:t>2017. FEBRUÁR 17.</a:t>
            </a:r>
            <a:endParaRPr lang="hu-HU" sz="27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556792"/>
            <a:ext cx="2729277" cy="2046958"/>
          </a:xfrm>
          <a:ln w="22225">
            <a:solidFill>
              <a:schemeClr val="tx1"/>
            </a:solidFill>
          </a:ln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2606" y="1627333"/>
            <a:ext cx="3131840" cy="2348880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8951" y="4149080"/>
            <a:ext cx="3213454" cy="2410091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149080"/>
            <a:ext cx="3203848" cy="2402886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8264" y="1580457"/>
            <a:ext cx="2654141" cy="1990606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4194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hu-HU" sz="4000" dirty="0" smtClean="0"/>
              <a:t>Tiszteletünket fejezetük ki a vidék mindennapi hősei felé!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sz="3100" dirty="0" smtClean="0"/>
              <a:t>Kemény Bertalan Díjátadó</a:t>
            </a:r>
            <a:br>
              <a:rPr lang="hu-HU" sz="3100" dirty="0" smtClean="0"/>
            </a:br>
            <a:r>
              <a:rPr lang="hu-HU" sz="3100" dirty="0" smtClean="0"/>
              <a:t>2017. március 4.</a:t>
            </a:r>
            <a:endParaRPr lang="hu-HU" sz="31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2698" y="781940"/>
            <a:ext cx="2377285" cy="1782964"/>
          </a:xfrm>
          <a:ln w="22225">
            <a:solidFill>
              <a:schemeClr val="tx1"/>
            </a:solidFill>
          </a:ln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212" y="4869160"/>
            <a:ext cx="2507771" cy="1880828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346" y="2138147"/>
            <a:ext cx="4072362" cy="2573293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09722" y="1095300"/>
            <a:ext cx="2780928" cy="2085696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7664" y="4049474"/>
            <a:ext cx="1796819" cy="1347614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03181" y="5096852"/>
            <a:ext cx="1796820" cy="1347615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68443" y="5100709"/>
            <a:ext cx="1852393" cy="1389295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11" name="Kép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2698" y="2734398"/>
            <a:ext cx="2377285" cy="1782964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5787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342284" cy="1143000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Farsangoltunk!</a:t>
            </a:r>
            <a:br>
              <a:rPr lang="hu-HU" dirty="0" smtClean="0"/>
            </a:br>
            <a:r>
              <a:rPr lang="hu-HU" dirty="0" smtClean="0"/>
              <a:t>2017. 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4048" y="274638"/>
            <a:ext cx="4513360" cy="3010346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Kép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371" y="3135293"/>
            <a:ext cx="1882552" cy="1257196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Kép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670" y="3573016"/>
            <a:ext cx="4422483" cy="295232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Kép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115" y="4730968"/>
            <a:ext cx="1936096" cy="1382277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_DSC960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139" y="1409935"/>
            <a:ext cx="1938784" cy="1298985"/>
          </a:xfrm>
          <a:prstGeom prst="rect">
            <a:avLst/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_DSC958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82" y="2134680"/>
            <a:ext cx="1762125" cy="2638425"/>
          </a:xfrm>
          <a:prstGeom prst="rect">
            <a:avLst/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3560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3100" b="1" dirty="0" smtClean="0"/>
              <a:t>Bemutattuk a „Mintaprogram a minőségi időskorért” program eredményeit</a:t>
            </a:r>
            <a:r>
              <a:rPr lang="hu-HU" sz="3100" dirty="0" smtClean="0"/>
              <a:t/>
            </a:r>
            <a:br>
              <a:rPr lang="hu-HU" sz="3100" dirty="0" smtClean="0"/>
            </a:br>
            <a:r>
              <a:rPr lang="hu-HU" sz="2700" dirty="0" smtClean="0"/>
              <a:t>2017. április 6-7.</a:t>
            </a:r>
            <a:endParaRPr lang="hu-HU" sz="27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56792"/>
            <a:ext cx="5544616" cy="3700710"/>
          </a:xfrm>
          <a:ln w="22225">
            <a:solidFill>
              <a:schemeClr val="tx1"/>
            </a:solidFill>
          </a:ln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3" y="1052736"/>
            <a:ext cx="2574429" cy="1718282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669" y="2924944"/>
            <a:ext cx="2574430" cy="1718282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669" y="4797152"/>
            <a:ext cx="2574430" cy="1718283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5482459"/>
            <a:ext cx="1547664" cy="1032976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5482460"/>
            <a:ext cx="1555579" cy="1038258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527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600" dirty="0" smtClean="0"/>
              <a:t>Nem csak vártuk, készítettük is a húsvéti meglepetéseket!</a:t>
            </a:r>
            <a:endParaRPr lang="hu-HU" sz="36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293096"/>
            <a:ext cx="4095086" cy="2303486"/>
          </a:xfrm>
          <a:ln w="22225">
            <a:solidFill>
              <a:schemeClr val="tx1"/>
            </a:solidFill>
          </a:ln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96298"/>
            <a:ext cx="4860032" cy="2733768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327423"/>
            <a:ext cx="2915816" cy="1640147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449887"/>
            <a:ext cx="3142845" cy="2175816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40270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Cím 1"/>
          <p:cNvSpPr>
            <a:spLocks noGrp="1"/>
          </p:cNvSpPr>
          <p:nvPr>
            <p:ph type="title"/>
          </p:nvPr>
        </p:nvSpPr>
        <p:spPr>
          <a:xfrm>
            <a:off x="0" y="47625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hu-HU" altLang="hu-HU" b="1" dirty="0" smtClean="0">
                <a:latin typeface="Times New Roman" pitchFamily="18" charset="0"/>
                <a:cs typeface="Times New Roman" pitchFamily="18" charset="0"/>
              </a:rPr>
              <a:t>2016-2017  </a:t>
            </a:r>
            <a:br>
              <a:rPr lang="hu-HU" altLang="hu-H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hu-HU" altLang="hu-HU" b="1" dirty="0" smtClean="0">
                <a:latin typeface="Times New Roman" pitchFamily="18" charset="0"/>
                <a:cs typeface="Times New Roman" pitchFamily="18" charset="0"/>
              </a:rPr>
              <a:t>pályázatai, programjai</a:t>
            </a:r>
          </a:p>
        </p:txBody>
      </p:sp>
      <p:pic>
        <p:nvPicPr>
          <p:cNvPr id="58371" name="Picture 4" descr="E:\25 év képei\2014\15183598229_5248e53bf5_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060575"/>
            <a:ext cx="1800225" cy="270510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372" name="Picture 5" descr="E:\25 év képei\2014\15183609429_9c202d4557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182813"/>
            <a:ext cx="1638300" cy="2462212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373" name="Picture 6" descr="E:\25 év képei\2014\Tó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916113"/>
            <a:ext cx="2520950" cy="335915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4870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/>
          </p:cNvSpPr>
          <p:nvPr>
            <p:ph type="title"/>
          </p:nvPr>
        </p:nvSpPr>
        <p:spPr>
          <a:xfrm>
            <a:off x="354732" y="620688"/>
            <a:ext cx="8748712" cy="792163"/>
          </a:xfrm>
        </p:spPr>
        <p:txBody>
          <a:bodyPr>
            <a:normAutofit fontScale="90000"/>
          </a:bodyPr>
          <a:lstStyle/>
          <a:p>
            <a:r>
              <a:rPr lang="hu-HU" altLang="hu-HU" sz="3200" dirty="0" smtClean="0">
                <a:latin typeface="Times New Roman" pitchFamily="18" charset="0"/>
              </a:rPr>
              <a:t>Gazdálkodtunk </a:t>
            </a:r>
            <a:r>
              <a:rPr lang="hu-HU" altLang="hu-HU" sz="3200" dirty="0" smtClean="0">
                <a:latin typeface="Times New Roman" pitchFamily="18" charset="0"/>
                <a:sym typeface="Wingdings" pitchFamily="2" charset="2"/>
              </a:rPr>
              <a:t></a:t>
            </a:r>
            <a:r>
              <a:rPr lang="hu-HU" altLang="hu-HU" sz="3200" dirty="0" smtClean="0">
                <a:latin typeface="Times New Roman" pitchFamily="18" charset="0"/>
              </a:rPr>
              <a:t/>
            </a:r>
            <a:br>
              <a:rPr lang="hu-HU" altLang="hu-HU" sz="3200" dirty="0" smtClean="0">
                <a:latin typeface="Times New Roman" pitchFamily="18" charset="0"/>
              </a:rPr>
            </a:br>
            <a:r>
              <a:rPr lang="hu-HU" altLang="hu-HU" sz="3200" dirty="0" smtClean="0">
                <a:latin typeface="Times New Roman" pitchFamily="18" charset="0"/>
              </a:rPr>
              <a:t/>
            </a:r>
            <a:br>
              <a:rPr lang="hu-HU" altLang="hu-HU" sz="3200" dirty="0" smtClean="0">
                <a:latin typeface="Times New Roman" pitchFamily="18" charset="0"/>
              </a:rPr>
            </a:br>
            <a:endParaRPr lang="hu-HU" altLang="hu-HU" sz="3200" dirty="0" smtClean="0">
              <a:latin typeface="Times New Roman" pitchFamily="18" charset="0"/>
            </a:endParaRPr>
          </a:p>
        </p:txBody>
      </p:sp>
      <p:sp>
        <p:nvSpPr>
          <p:cNvPr id="2051" name="Rectangle 3"/>
          <p:cNvSpPr>
            <a:spLocks noGrp="1"/>
          </p:cNvSpPr>
          <p:nvPr>
            <p:ph type="body" idx="1"/>
          </p:nvPr>
        </p:nvSpPr>
        <p:spPr>
          <a:xfrm>
            <a:off x="5555" y="1124744"/>
            <a:ext cx="9144000" cy="4527550"/>
          </a:xfrm>
        </p:spPr>
        <p:txBody>
          <a:bodyPr/>
          <a:lstStyle/>
          <a:p>
            <a:pPr fontAlgn="ctr">
              <a:buFont typeface="Arial" charset="0"/>
              <a:buNone/>
              <a:defRPr/>
            </a:pPr>
            <a:endParaRPr lang="hu-HU" sz="1050" dirty="0" smtClean="0">
              <a:solidFill>
                <a:srgbClr val="000000"/>
              </a:solidFill>
              <a:latin typeface="Times New Roman"/>
            </a:endParaRPr>
          </a:p>
          <a:p>
            <a:pPr fontAlgn="ctr">
              <a:buFont typeface="Arial" charset="0"/>
              <a:buNone/>
              <a:defRPr/>
            </a:pPr>
            <a:r>
              <a:rPr lang="hu-HU" sz="1800" b="1" dirty="0" smtClean="0">
                <a:solidFill>
                  <a:srgbClr val="000000"/>
                </a:solidFill>
                <a:latin typeface="Times New Roman"/>
              </a:rPr>
              <a:t>Pályázat címe: </a:t>
            </a:r>
            <a:r>
              <a:rPr lang="hu-HU" sz="1800" b="1" i="1" dirty="0" smtClean="0">
                <a:solidFill>
                  <a:srgbClr val="000000"/>
                </a:solidFill>
                <a:latin typeface="Times New Roman"/>
              </a:rPr>
              <a:t>"Gazdálkodj! Segítünk" szociális földprogram 2016.</a:t>
            </a:r>
            <a:endParaRPr lang="hu-HU" sz="1800" i="1" dirty="0" smtClean="0">
              <a:solidFill>
                <a:srgbClr val="000000"/>
              </a:solidFill>
              <a:latin typeface="Times New Roman"/>
            </a:endParaRPr>
          </a:p>
          <a:p>
            <a:pPr fontAlgn="ctr">
              <a:buFont typeface="Arial" charset="0"/>
              <a:buNone/>
              <a:defRPr/>
            </a:pPr>
            <a:r>
              <a:rPr lang="hu-HU" sz="18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Támogatási program: </a:t>
            </a:r>
            <a:r>
              <a:rPr lang="hu-HU" sz="1800" dirty="0" smtClean="0">
                <a:solidFill>
                  <a:srgbClr val="000000"/>
                </a:solidFill>
                <a:latin typeface="Times New Roman"/>
              </a:rPr>
              <a:t>Szociális Földprogram</a:t>
            </a:r>
          </a:p>
          <a:p>
            <a:pPr fontAlgn="ctr">
              <a:buFont typeface="Arial" charset="0"/>
              <a:buNone/>
              <a:defRPr/>
            </a:pPr>
            <a:r>
              <a:rPr lang="hu-HU" sz="18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Támogatási összeg: </a:t>
            </a:r>
            <a:r>
              <a:rPr lang="hu-HU" sz="1800" dirty="0" smtClean="0">
                <a:latin typeface="Times New Roman" pitchFamily="18" charset="0"/>
                <a:ea typeface="Calibri"/>
                <a:cs typeface="Times New Roman" pitchFamily="18" charset="0"/>
              </a:rPr>
              <a:t>500</a:t>
            </a:r>
            <a:r>
              <a:rPr lang="hu-HU" sz="1800" dirty="0" smtClean="0">
                <a:solidFill>
                  <a:srgbClr val="000000"/>
                </a:solidFill>
                <a:latin typeface="Times New Roman"/>
              </a:rPr>
              <a:t>.000 Ft</a:t>
            </a:r>
          </a:p>
          <a:p>
            <a:pPr marL="0" indent="0" algn="just" fontAlgn="ctr">
              <a:buFont typeface="Arial" charset="0"/>
              <a:buNone/>
              <a:defRPr/>
            </a:pPr>
            <a:r>
              <a:rPr lang="hu-HU" sz="1800" b="1" dirty="0" smtClean="0">
                <a:solidFill>
                  <a:srgbClr val="000000"/>
                </a:solidFill>
                <a:latin typeface="Times New Roman"/>
              </a:rPr>
              <a:t>Pályázat tartalma: </a:t>
            </a:r>
            <a:r>
              <a:rPr lang="hu-HU" sz="1800" dirty="0" smtClean="0">
                <a:solidFill>
                  <a:srgbClr val="000000"/>
                </a:solidFill>
                <a:latin typeface="Times New Roman"/>
              </a:rPr>
              <a:t>a program célkitűzése, hogy segítséget nyújtson, eszköz legyen az önfoglalkoztatóvá válás folyamatában. A program hatása lehet, hogy a célcsoport tagjai eljutnak a támogatással odáig, hogy elhiggyék magukról, hogy képesek, ha kis segítséggel is, saját maguknak jövedelmet termelni. </a:t>
            </a:r>
          </a:p>
          <a:p>
            <a:pPr fontAlgn="ctr">
              <a:buFont typeface="Arial" charset="0"/>
              <a:buNone/>
              <a:defRPr/>
            </a:pPr>
            <a:endParaRPr lang="hu-HU" sz="1600" b="1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fontAlgn="ctr">
              <a:buFont typeface="Arial" charset="0"/>
              <a:buNone/>
              <a:defRPr/>
            </a:pPr>
            <a:endParaRPr lang="hu-HU" sz="1600" dirty="0" smtClean="0">
              <a:solidFill>
                <a:srgbClr val="000000"/>
              </a:solidFill>
              <a:latin typeface="Times New Roman"/>
            </a:endParaRPr>
          </a:p>
          <a:p>
            <a:pPr fontAlgn="ctr">
              <a:buFont typeface="Arial" charset="0"/>
              <a:buNone/>
              <a:defRPr/>
            </a:pPr>
            <a:endParaRPr lang="hu-HU" sz="1600" b="1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fontAlgn="ctr">
              <a:buFont typeface="Arial" charset="0"/>
              <a:buNone/>
              <a:defRPr/>
            </a:pPr>
            <a:endParaRPr lang="hu-HU" sz="1600" b="1" dirty="0" smtClean="0">
              <a:solidFill>
                <a:srgbClr val="000000"/>
              </a:solidFill>
              <a:latin typeface="Times New Roman"/>
            </a:endParaRPr>
          </a:p>
          <a:p>
            <a:pPr fontAlgn="ctr">
              <a:buFont typeface="Arial" charset="0"/>
              <a:buNone/>
              <a:defRPr/>
            </a:pPr>
            <a:endParaRPr lang="hu-HU" sz="1600" b="1" dirty="0" smtClean="0">
              <a:solidFill>
                <a:srgbClr val="000000"/>
              </a:solidFill>
              <a:latin typeface="Times New Roman"/>
            </a:endParaRPr>
          </a:p>
          <a:p>
            <a:pPr fontAlgn="ctr">
              <a:buFont typeface="Arial" charset="0"/>
              <a:buNone/>
              <a:defRPr/>
            </a:pPr>
            <a:endParaRPr lang="hu-HU" sz="1600" b="1" dirty="0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49156" name="Picture 11" descr="D:\Képek\Állatos fotók\2013-05-28 2013.05.28\2013.05.28 2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789040"/>
            <a:ext cx="2460625" cy="184467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7" name="Picture 12" descr="D:\Képek\Állatos fotók\2013-05-28 2013.05.28\2013.05.28 2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789040"/>
            <a:ext cx="2520950" cy="189071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8" name="Picture 13" descr="D:\Képek\Állatos fotók\Start,malac kihelyezés 07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334816"/>
            <a:ext cx="2747963" cy="206057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962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</p:spPr>
        <p:txBody>
          <a:bodyPr>
            <a:normAutofit fontScale="90000"/>
          </a:bodyPr>
          <a:lstStyle/>
          <a:p>
            <a:r>
              <a:rPr lang="hu-HU" sz="3100" b="1" dirty="0" smtClean="0">
                <a:latin typeface="Times New Roman" pitchFamily="18" charset="0"/>
                <a:cs typeface="Times New Roman" pitchFamily="18" charset="0"/>
              </a:rPr>
              <a:t>Mentettük a menthetőt!</a:t>
            </a:r>
            <a:r>
              <a:rPr lang="hu-H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hu-H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hu-HU" sz="2200" b="1" dirty="0">
                <a:latin typeface="Times New Roman" pitchFamily="18" charset="0"/>
                <a:cs typeface="Times New Roman" pitchFamily="18" charset="0"/>
              </a:rPr>
              <a:t>Vis maior események által okozott károk helyreállítási munkái </a:t>
            </a:r>
            <a:r>
              <a:rPr lang="hu-HU" sz="2200" b="1" dirty="0" smtClean="0">
                <a:latin typeface="Times New Roman" pitchFamily="18" charset="0"/>
                <a:cs typeface="Times New Roman" pitchFamily="18" charset="0"/>
              </a:rPr>
              <a:t>Alsómocsoládon 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51520" y="1484784"/>
            <a:ext cx="4680520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hu-HU" sz="2400" b="1" dirty="0"/>
              <a:t>BMÖGF/85-4/2015. számú vis maior </a:t>
            </a:r>
            <a:r>
              <a:rPr lang="hu-HU" sz="2400" dirty="0"/>
              <a:t/>
            </a:r>
            <a:br>
              <a:rPr lang="hu-HU" sz="2400" dirty="0"/>
            </a:br>
            <a:r>
              <a:rPr lang="hu-HU" sz="2400" b="1" dirty="0"/>
              <a:t>50 millió Ft </a:t>
            </a:r>
            <a:r>
              <a:rPr lang="hu-HU" sz="2400" b="1" dirty="0" smtClean="0"/>
              <a:t>támogatás</a:t>
            </a:r>
          </a:p>
          <a:p>
            <a:pPr marL="0" indent="0">
              <a:buNone/>
            </a:pPr>
            <a:r>
              <a:rPr lang="hu-HU" sz="2400" b="1" dirty="0" smtClean="0"/>
              <a:t>Tartalom:</a:t>
            </a:r>
          </a:p>
          <a:p>
            <a:pPr lvl="0">
              <a:buFont typeface="Wingdings" pitchFamily="2" charset="2"/>
              <a:buChar char="ü"/>
            </a:pPr>
            <a:r>
              <a:rPr lang="hu-HU" sz="1700" dirty="0">
                <a:latin typeface="Times New Roman" pitchFamily="18" charset="0"/>
                <a:cs typeface="Times New Roman" pitchFamily="18" charset="0"/>
              </a:rPr>
              <a:t>Alsómocsolád 108/1. hrsz.: pincebeszakadás helyreállítása</a:t>
            </a:r>
          </a:p>
          <a:p>
            <a:pPr lvl="0">
              <a:buFont typeface="Wingdings" pitchFamily="2" charset="2"/>
              <a:buChar char="ü"/>
            </a:pPr>
            <a:r>
              <a:rPr lang="hu-HU" sz="1700" dirty="0">
                <a:latin typeface="Times New Roman" pitchFamily="18" charset="0"/>
                <a:cs typeface="Times New Roman" pitchFamily="18" charset="0"/>
              </a:rPr>
              <a:t>Alsómocsolád, 212. hrsz.: mederburkolat helyreállítása</a:t>
            </a:r>
          </a:p>
          <a:p>
            <a:pPr lvl="0">
              <a:buFont typeface="Wingdings" pitchFamily="2" charset="2"/>
              <a:buChar char="ü"/>
            </a:pPr>
            <a:r>
              <a:rPr lang="hu-HU" sz="1700" dirty="0">
                <a:latin typeface="Times New Roman" pitchFamily="18" charset="0"/>
                <a:cs typeface="Times New Roman" pitchFamily="18" charset="0"/>
              </a:rPr>
              <a:t>Alsómocsolád, 67. hrsz.: Szent András árok fahíd korlát helyreállítása</a:t>
            </a:r>
          </a:p>
          <a:p>
            <a:pPr lvl="0">
              <a:buFont typeface="Wingdings" pitchFamily="2" charset="2"/>
              <a:buChar char="ü"/>
            </a:pPr>
            <a:r>
              <a:rPr lang="hu-HU" sz="1700" dirty="0">
                <a:latin typeface="Times New Roman" pitchFamily="18" charset="0"/>
                <a:cs typeface="Times New Roman" pitchFamily="18" charset="0"/>
              </a:rPr>
              <a:t>Alsómocsolád, 152. hrsz.: Petőfi utca - 184-185. </a:t>
            </a:r>
            <a:r>
              <a:rPr lang="hu-HU" sz="1700" dirty="0" err="1">
                <a:latin typeface="Times New Roman" pitchFamily="18" charset="0"/>
                <a:cs typeface="Times New Roman" pitchFamily="18" charset="0"/>
              </a:rPr>
              <a:t>hrsz</a:t>
            </a:r>
            <a:r>
              <a:rPr lang="hu-HU" sz="1700" dirty="0">
                <a:latin typeface="Times New Roman" pitchFamily="18" charset="0"/>
                <a:cs typeface="Times New Roman" pitchFamily="18" charset="0"/>
              </a:rPr>
              <a:t> melletti rézsű helyreállítása</a:t>
            </a:r>
          </a:p>
          <a:p>
            <a:pPr lvl="0">
              <a:buFont typeface="Wingdings" pitchFamily="2" charset="2"/>
              <a:buChar char="ü"/>
            </a:pPr>
            <a:r>
              <a:rPr lang="hu-HU" sz="1700" dirty="0">
                <a:latin typeface="Times New Roman" pitchFamily="18" charset="0"/>
                <a:cs typeface="Times New Roman" pitchFamily="18" charset="0"/>
              </a:rPr>
              <a:t>Alsómocsolád, 152. </a:t>
            </a:r>
            <a:r>
              <a:rPr lang="hu-HU" sz="1700" dirty="0" err="1">
                <a:latin typeface="Times New Roman" pitchFamily="18" charset="0"/>
                <a:cs typeface="Times New Roman" pitchFamily="18" charset="0"/>
              </a:rPr>
              <a:t>hrsz</a:t>
            </a:r>
            <a:r>
              <a:rPr lang="hu-HU" sz="1700" dirty="0">
                <a:latin typeface="Times New Roman" pitchFamily="18" charset="0"/>
                <a:cs typeface="Times New Roman" pitchFamily="18" charset="0"/>
              </a:rPr>
              <a:t>: Petőfi utca - 156. </a:t>
            </a:r>
            <a:r>
              <a:rPr lang="hu-HU" sz="1700" dirty="0" err="1">
                <a:latin typeface="Times New Roman" pitchFamily="18" charset="0"/>
                <a:cs typeface="Times New Roman" pitchFamily="18" charset="0"/>
              </a:rPr>
              <a:t>hrsz</a:t>
            </a:r>
            <a:r>
              <a:rPr lang="hu-HU" sz="1700" dirty="0">
                <a:latin typeface="Times New Roman" pitchFamily="18" charset="0"/>
                <a:cs typeface="Times New Roman" pitchFamily="18" charset="0"/>
              </a:rPr>
              <a:t> melletti rézsű helyreállítása</a:t>
            </a:r>
          </a:p>
          <a:p>
            <a:pPr lvl="0">
              <a:buFont typeface="Wingdings" pitchFamily="2" charset="2"/>
              <a:buChar char="ü"/>
            </a:pPr>
            <a:r>
              <a:rPr lang="hu-HU" sz="1700" dirty="0">
                <a:latin typeface="Times New Roman" pitchFamily="18" charset="0"/>
                <a:cs typeface="Times New Roman" pitchFamily="18" charset="0"/>
              </a:rPr>
              <a:t>Alsómocsolád, 53/2 hrsz.: partfal-pár helyreállítása</a:t>
            </a:r>
          </a:p>
          <a:p>
            <a:pPr lvl="0">
              <a:buFont typeface="Wingdings" pitchFamily="2" charset="2"/>
              <a:buChar char="ü"/>
            </a:pPr>
            <a:r>
              <a:rPr lang="hu-HU" sz="1700" dirty="0">
                <a:latin typeface="Times New Roman" pitchFamily="18" charset="0"/>
                <a:cs typeface="Times New Roman" pitchFamily="18" charset="0"/>
              </a:rPr>
              <a:t>Alsómocsolád, 67. hrsz.: Szent András árok vízelvezető helyreállítása</a:t>
            </a:r>
          </a:p>
          <a:p>
            <a:pPr marL="0" indent="0">
              <a:buNone/>
            </a:pP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pic>
        <p:nvPicPr>
          <p:cNvPr id="1026" name="Picture 2" descr="\\Dlink\Volume_1\2014 év anyagai\Képek 2014\Szeptember\Özönvíz 2014. szeptember 13\Kárfelvételek\P914018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131505"/>
            <a:ext cx="3600400" cy="2700300"/>
          </a:xfrm>
          <a:prstGeom prst="rect">
            <a:avLst/>
          </a:prstGeom>
          <a:noFill/>
          <a:ln w="22225">
            <a:solidFill>
              <a:srgbClr val="0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Dlink\Volume_1\2014 év anyagai\Képek 2014\Szeptember\Özönvíz 2014. szeptember 13\Kárfelvételek\P914025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933056"/>
            <a:ext cx="3600400" cy="2700300"/>
          </a:xfrm>
          <a:prstGeom prst="rect">
            <a:avLst/>
          </a:prstGeom>
          <a:noFill/>
          <a:ln w="22225">
            <a:solidFill>
              <a:srgbClr val="0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3094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2400" b="1" dirty="0" smtClean="0"/>
              <a:t>Benyújtott pályázat bírálat alatt</a:t>
            </a:r>
          </a:p>
          <a:p>
            <a:pPr marL="0" indent="0">
              <a:buNone/>
            </a:pPr>
            <a:r>
              <a:rPr lang="hu-HU" sz="2400" b="1" dirty="0" smtClean="0"/>
              <a:t>48 </a:t>
            </a:r>
            <a:r>
              <a:rPr lang="hu-HU" sz="2400" b="1" dirty="0"/>
              <a:t>millió Ft igényelt  támogatás</a:t>
            </a:r>
            <a:endParaRPr lang="hu-HU" sz="2400" dirty="0"/>
          </a:p>
          <a:p>
            <a:pPr marL="0" indent="0" algn="just">
              <a:buNone/>
            </a:pPr>
            <a:r>
              <a:rPr lang="hu-HU" sz="2400" b="1" dirty="0"/>
              <a:t>A projekt célja, Alsómocsolád település frekventált, településközpontjában lévő, jelenleg külső felújításra szoruló 2 db épület </a:t>
            </a:r>
            <a:r>
              <a:rPr lang="hu-HU" sz="2400" b="1" dirty="0" smtClean="0"/>
              <a:t>rekonstrukciója:</a:t>
            </a:r>
            <a:endParaRPr lang="hu-HU" sz="2400" dirty="0"/>
          </a:p>
          <a:p>
            <a:pPr algn="just">
              <a:buFont typeface="Wingdings" pitchFamily="2" charset="2"/>
              <a:buChar char="ü"/>
            </a:pPr>
            <a:r>
              <a:rPr lang="hu-HU" sz="2000" b="1" dirty="0" smtClean="0"/>
              <a:t>Meseház kialakítása</a:t>
            </a:r>
          </a:p>
          <a:p>
            <a:pPr algn="just">
              <a:buFont typeface="Wingdings" pitchFamily="2" charset="2"/>
              <a:buChar char="ü"/>
            </a:pPr>
            <a:r>
              <a:rPr lang="hu-HU" sz="2000" b="1" dirty="0" smtClean="0"/>
              <a:t>Varázskapu </a:t>
            </a:r>
            <a:r>
              <a:rPr lang="hu-HU" sz="2000" b="1" dirty="0"/>
              <a:t>kialakítása</a:t>
            </a:r>
            <a:endParaRPr lang="hu-HU" sz="2000" dirty="0"/>
          </a:p>
          <a:p>
            <a:endParaRPr lang="hu-HU" dirty="0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600" b="1" dirty="0" smtClean="0">
                <a:latin typeface="Times New Roman" pitchFamily="18" charset="0"/>
                <a:cs typeface="Times New Roman" pitchFamily="18" charset="0"/>
              </a:rPr>
              <a:t>Várunk a Mesés fordulatokra</a:t>
            </a:r>
            <a:r>
              <a:rPr lang="hu-H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hu-H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hu-HU" sz="2800" dirty="0" err="1" smtClean="0">
                <a:latin typeface="Times New Roman" pitchFamily="18" charset="0"/>
                <a:cs typeface="Times New Roman" pitchFamily="18" charset="0"/>
              </a:rPr>
              <a:t>Mocsoládia</a:t>
            </a:r>
            <a:r>
              <a:rPr lang="hu-H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800" dirty="0">
                <a:latin typeface="Times New Roman" pitchFamily="18" charset="0"/>
                <a:cs typeface="Times New Roman" pitchFamily="18" charset="0"/>
              </a:rPr>
              <a:t>arcai </a:t>
            </a:r>
            <a:r>
              <a:rPr lang="hu-HU" sz="2800" dirty="0" smtClean="0">
                <a:latin typeface="Times New Roman" pitchFamily="18" charset="0"/>
                <a:cs typeface="Times New Roman" pitchFamily="18" charset="0"/>
              </a:rPr>
              <a:t>VP-6-7.4.1.1-16  </a:t>
            </a:r>
            <a:endParaRPr lang="hu-H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Meseház fotó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698" y="3573016"/>
            <a:ext cx="5506656" cy="3096040"/>
          </a:xfrm>
          <a:prstGeom prst="rect">
            <a:avLst/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2444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u-HU" sz="3200" b="1" dirty="0" smtClean="0">
                <a:latin typeface="Times New Roman" pitchFamily="18" charset="0"/>
                <a:cs typeface="Times New Roman" pitchFamily="18" charset="0"/>
              </a:rPr>
              <a:t>Mindent megteszünk a környezettudatos, gazdaságos Intézmény üzemeltetésért!</a:t>
            </a:r>
            <a:br>
              <a:rPr lang="hu-H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hu-HU" sz="2200" dirty="0" smtClean="0">
                <a:latin typeface="Times New Roman" pitchFamily="18" charset="0"/>
                <a:cs typeface="Times New Roman" pitchFamily="18" charset="0"/>
              </a:rPr>
              <a:t>TOP- </a:t>
            </a:r>
            <a:r>
              <a:rPr lang="hu-HU" sz="2200" dirty="0">
                <a:latin typeface="Times New Roman" pitchFamily="18" charset="0"/>
                <a:cs typeface="Times New Roman" pitchFamily="18" charset="0"/>
              </a:rPr>
              <a:t>Szolgáltatásfejlesztés az alsómocsoládi nappali ellátásban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79512" y="1916832"/>
            <a:ext cx="4906888" cy="4525963"/>
          </a:xfrm>
        </p:spPr>
        <p:txBody>
          <a:bodyPr/>
          <a:lstStyle/>
          <a:p>
            <a:pPr marL="0" indent="0">
              <a:buNone/>
            </a:pPr>
            <a:endParaRPr lang="hu-HU" sz="2400" dirty="0" smtClean="0"/>
          </a:p>
          <a:p>
            <a:pPr marL="0" indent="0">
              <a:buNone/>
            </a:pPr>
            <a:r>
              <a:rPr lang="hu-HU" sz="2400" dirty="0" smtClean="0"/>
              <a:t>Igényelt </a:t>
            </a:r>
            <a:r>
              <a:rPr lang="hu-HU" sz="2400" dirty="0"/>
              <a:t>támogatás 10 millió </a:t>
            </a:r>
            <a:r>
              <a:rPr lang="hu-HU" sz="2400" dirty="0" smtClean="0"/>
              <a:t>forint</a:t>
            </a:r>
          </a:p>
          <a:p>
            <a:pPr marL="0" indent="0">
              <a:buNone/>
            </a:pPr>
            <a:r>
              <a:rPr lang="hu-HU" sz="2400" dirty="0" smtClean="0"/>
              <a:t>Tartalom:</a:t>
            </a:r>
            <a:endParaRPr lang="hu-HU" sz="2400" dirty="0"/>
          </a:p>
          <a:p>
            <a:r>
              <a:rPr lang="hu-HU" sz="2400" dirty="0"/>
              <a:t>Szolgáltatóház külső </a:t>
            </a:r>
            <a:r>
              <a:rPr lang="hu-HU" sz="2400" dirty="0" smtClean="0"/>
              <a:t>hőszigetelése</a:t>
            </a:r>
          </a:p>
          <a:p>
            <a:r>
              <a:rPr lang="hu-HU" sz="2400" dirty="0" smtClean="0"/>
              <a:t> fűtéskorszerűsítés</a:t>
            </a:r>
          </a:p>
          <a:p>
            <a:r>
              <a:rPr lang="hu-HU" sz="2400" dirty="0" smtClean="0"/>
              <a:t> </a:t>
            </a:r>
            <a:r>
              <a:rPr lang="hu-HU" sz="2400" dirty="0" err="1" smtClean="0"/>
              <a:t>eszközbeszerzés-fitness</a:t>
            </a:r>
            <a:r>
              <a:rPr lang="hu-HU" sz="2400" dirty="0" smtClean="0"/>
              <a:t> eszközök</a:t>
            </a:r>
            <a:endParaRPr lang="hu-HU" sz="2400" dirty="0"/>
          </a:p>
          <a:p>
            <a:endParaRPr lang="hu-HU" dirty="0"/>
          </a:p>
        </p:txBody>
      </p:sp>
      <p:pic>
        <p:nvPicPr>
          <p:cNvPr id="4" name="Picture 8" descr="C:\Users\Balogh Anikó\Documents\Pályázatok\2010\Falumegújítási díj 2010. nemzetközi\Képek\Intézmények szolgáltató helyek\Faluképek 1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772816"/>
            <a:ext cx="3170237" cy="2236787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3" y="4226588"/>
            <a:ext cx="3530277" cy="2354542"/>
          </a:xfrm>
          <a:prstGeom prst="rect">
            <a:avLst/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471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Nem vagyunk kilátástalanok és ezt meg is szeretnénk mutatni ;)</a:t>
            </a:r>
            <a:br>
              <a:rPr lang="hu-HU" dirty="0" smtClean="0"/>
            </a:b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7727" y="1268760"/>
            <a:ext cx="3319073" cy="5336380"/>
          </a:xfrm>
          <a:ln>
            <a:solidFill>
              <a:schemeClr val="tx1"/>
            </a:solidFill>
          </a:ln>
        </p:spPr>
      </p:pic>
      <p:sp>
        <p:nvSpPr>
          <p:cNvPr id="5" name="Cím 1"/>
          <p:cNvSpPr txBox="1">
            <a:spLocks/>
          </p:cNvSpPr>
          <p:nvPr/>
        </p:nvSpPr>
        <p:spPr>
          <a:xfrm>
            <a:off x="107504" y="1484784"/>
            <a:ext cx="5040560" cy="9941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u-HU" sz="3200" dirty="0"/>
              <a:t>A VP6-7.2.1.3-16 </a:t>
            </a:r>
            <a:r>
              <a:rPr lang="hu-HU" sz="3200" dirty="0" smtClean="0"/>
              <a:t>„</a:t>
            </a:r>
            <a:r>
              <a:rPr lang="hu-HU" sz="3200" dirty="0"/>
              <a:t>Külterületi út a kilátóhoz” </a:t>
            </a:r>
          </a:p>
        </p:txBody>
      </p:sp>
      <p:sp>
        <p:nvSpPr>
          <p:cNvPr id="6" name="Cím 1"/>
          <p:cNvSpPr txBox="1">
            <a:spLocks/>
          </p:cNvSpPr>
          <p:nvPr/>
        </p:nvSpPr>
        <p:spPr>
          <a:xfrm>
            <a:off x="139154" y="4526077"/>
            <a:ext cx="5512966" cy="9941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hu-HU" sz="6400" b="1" dirty="0" smtClean="0"/>
              <a:t>Pályázott összeg:</a:t>
            </a:r>
            <a:r>
              <a:rPr lang="hu-HU" sz="6400" b="1" dirty="0"/>
              <a:t>	</a:t>
            </a:r>
            <a:r>
              <a:rPr lang="hu-HU" sz="6400" b="1" dirty="0" smtClean="0"/>
              <a:t>61.183.224 HUF</a:t>
            </a:r>
          </a:p>
          <a:p>
            <a:pPr algn="l"/>
            <a:endParaRPr lang="hu-HU" sz="6400" b="1" dirty="0"/>
          </a:p>
          <a:p>
            <a:pPr algn="l"/>
            <a:r>
              <a:rPr lang="hu-HU" sz="6400" b="1" dirty="0" smtClean="0"/>
              <a:t>A pályázat bírálati szakban van</a:t>
            </a:r>
            <a:endParaRPr lang="hu-HU" sz="6400" b="1" dirty="0"/>
          </a:p>
          <a:p>
            <a:r>
              <a:rPr lang="hu-HU" dirty="0"/>
              <a:t>	</a:t>
            </a:r>
          </a:p>
          <a:p>
            <a:r>
              <a:rPr lang="hu-HU" dirty="0" smtClean="0"/>
              <a:t/>
            </a:r>
            <a:br>
              <a:rPr lang="hu-HU" dirty="0" smtClean="0"/>
            </a:br>
            <a:endParaRPr lang="hu-HU" dirty="0"/>
          </a:p>
        </p:txBody>
      </p:sp>
      <p:graphicFrame>
        <p:nvGraphicFramePr>
          <p:cNvPr id="13" name="Táblázat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5582302"/>
              </p:ext>
            </p:extLst>
          </p:nvPr>
        </p:nvGraphicFramePr>
        <p:xfrm>
          <a:off x="457200" y="2708920"/>
          <a:ext cx="4690864" cy="1097280"/>
        </p:xfrm>
        <a:graphic>
          <a:graphicData uri="http://schemas.openxmlformats.org/drawingml/2006/table">
            <a:tbl>
              <a:tblPr/>
              <a:tblGrid>
                <a:gridCol w="1222585"/>
                <a:gridCol w="1570896"/>
                <a:gridCol w="1897383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 b="1">
                          <a:effectLst/>
                          <a:latin typeface="Garamond" panose="02020404030301010803" pitchFamily="18" charset="0"/>
                          <a:ea typeface="Times New Roman" panose="02020603050405020304" pitchFamily="18" charset="0"/>
                          <a:cs typeface="Garamond" panose="02020404030301010803" pitchFamily="18" charset="0"/>
                        </a:rPr>
                        <a:t>az ingatlan fekvésének helye</a:t>
                      </a:r>
                      <a:endParaRPr lang="hu-H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 b="1">
                          <a:effectLst/>
                          <a:latin typeface="Garamond" panose="02020404030301010803" pitchFamily="18" charset="0"/>
                          <a:ea typeface="Times New Roman" panose="02020603050405020304" pitchFamily="18" charset="0"/>
                          <a:cs typeface="Garamond" panose="02020404030301010803" pitchFamily="18" charset="0"/>
                        </a:rPr>
                        <a:t>az ingatlan helyrajzi száma</a:t>
                      </a:r>
                      <a:endParaRPr lang="hu-H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 b="1">
                          <a:effectLst/>
                          <a:latin typeface="Garamond" panose="02020404030301010803" pitchFamily="18" charset="0"/>
                          <a:ea typeface="Times New Roman" panose="02020603050405020304" pitchFamily="18" charset="0"/>
                          <a:cs typeface="Garamond" panose="02020404030301010803" pitchFamily="18" charset="0"/>
                        </a:rPr>
                        <a:t>az ingatlan területe</a:t>
                      </a:r>
                      <a:endParaRPr lang="hu-H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 b="1">
                          <a:effectLst/>
                          <a:latin typeface="Garamond" panose="02020404030301010803" pitchFamily="18" charset="0"/>
                          <a:ea typeface="Times New Roman" panose="02020603050405020304" pitchFamily="18" charset="0"/>
                          <a:cs typeface="Garamond" panose="02020404030301010803" pitchFamily="18" charset="0"/>
                        </a:rPr>
                        <a:t>m² (fejlesztéssel érintett)</a:t>
                      </a:r>
                      <a:endParaRPr lang="hu-H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u-HU" sz="1200" u="none" strike="noStrike">
                          <a:effectLst/>
                          <a:latin typeface="Garamond" panose="02020404030301010803" pitchFamily="18" charset="0"/>
                          <a:ea typeface="Times New Roman" panose="02020603050405020304" pitchFamily="18" charset="0"/>
                          <a:cs typeface="Garamond" panose="02020404030301010803" pitchFamily="18" charset="0"/>
                        </a:rPr>
                        <a:t> </a:t>
                      </a:r>
                      <a:endParaRPr lang="hu-H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hu-HU" sz="1200" u="none" strike="noStrike">
                          <a:effectLst/>
                          <a:latin typeface="Garamond" panose="02020404030301010803" pitchFamily="18" charset="0"/>
                          <a:ea typeface="Times New Roman" panose="02020603050405020304" pitchFamily="18" charset="0"/>
                          <a:cs typeface="Garamond" panose="02020404030301010803" pitchFamily="18" charset="0"/>
                        </a:rPr>
                        <a:t> </a:t>
                      </a:r>
                      <a:endParaRPr lang="hu-H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  <a:latin typeface="Garamond" panose="02020404030301010803" pitchFamily="18" charset="0"/>
                          <a:ea typeface="Times New Roman" panose="02020603050405020304" pitchFamily="18" charset="0"/>
                          <a:cs typeface="Garamond" panose="02020404030301010803" pitchFamily="18" charset="0"/>
                        </a:rPr>
                        <a:t>Alsómocsolád</a:t>
                      </a:r>
                      <a:endParaRPr lang="hu-H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  <a:latin typeface="Garamond" panose="02020404030301010803" pitchFamily="18" charset="0"/>
                          <a:ea typeface="Times New Roman" panose="02020603050405020304" pitchFamily="18" charset="0"/>
                          <a:cs typeface="Garamond" panose="02020404030301010803" pitchFamily="18" charset="0"/>
                        </a:rPr>
                        <a:t>1500</a:t>
                      </a:r>
                      <a:endParaRPr lang="hu-H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  <a:latin typeface="Garamond" panose="02020404030301010803" pitchFamily="18" charset="0"/>
                          <a:ea typeface="Times New Roman" panose="02020603050405020304" pitchFamily="18" charset="0"/>
                          <a:cs typeface="Garamond" panose="02020404030301010803" pitchFamily="18" charset="0"/>
                        </a:rPr>
                        <a:t>0124</a:t>
                      </a:r>
                      <a:endParaRPr lang="hu-H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  <a:latin typeface="Garamond" panose="02020404030301010803" pitchFamily="18" charset="0"/>
                          <a:ea typeface="Times New Roman" panose="02020603050405020304" pitchFamily="18" charset="0"/>
                          <a:cs typeface="Garamond" panose="02020404030301010803" pitchFamily="18" charset="0"/>
                        </a:rPr>
                        <a:t>1456</a:t>
                      </a:r>
                      <a:endParaRPr lang="hu-H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  <a:latin typeface="Garamond" panose="02020404030301010803" pitchFamily="18" charset="0"/>
                          <a:ea typeface="Times New Roman" panose="02020603050405020304" pitchFamily="18" charset="0"/>
                          <a:cs typeface="Garamond" panose="02020404030301010803" pitchFamily="18" charset="0"/>
                        </a:rPr>
                        <a:t>0128</a:t>
                      </a:r>
                      <a:endParaRPr lang="hu-H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 dirty="0">
                          <a:effectLst/>
                          <a:latin typeface="Garamond" panose="02020404030301010803" pitchFamily="18" charset="0"/>
                          <a:ea typeface="Times New Roman" panose="02020603050405020304" pitchFamily="18" charset="0"/>
                          <a:cs typeface="Garamond" panose="02020404030301010803" pitchFamily="18" charset="0"/>
                        </a:rPr>
                        <a:t>1786</a:t>
                      </a:r>
                      <a:endParaRPr lang="hu-H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571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6912768" cy="1143000"/>
          </a:xfrm>
        </p:spPr>
        <p:txBody>
          <a:bodyPr>
            <a:normAutofit fontScale="90000"/>
          </a:bodyPr>
          <a:lstStyle/>
          <a:p>
            <a:r>
              <a:rPr lang="hu-HU" b="1" dirty="0" smtClean="0"/>
              <a:t>Őrizzük az értékeinket és meg is mutatjuk a világnak!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1"/>
            <a:ext cx="5698976" cy="1828800"/>
          </a:xfrm>
        </p:spPr>
        <p:txBody>
          <a:bodyPr/>
          <a:lstStyle/>
          <a:p>
            <a:r>
              <a:rPr lang="hu-HU" dirty="0" smtClean="0"/>
              <a:t>E-ON naptárfotó pályázat</a:t>
            </a:r>
          </a:p>
          <a:p>
            <a:r>
              <a:rPr lang="hu-HU" dirty="0" err="1" smtClean="0"/>
              <a:t>Gulág</a:t>
            </a:r>
            <a:r>
              <a:rPr lang="hu-HU" dirty="0" smtClean="0"/>
              <a:t> emlékmű</a:t>
            </a:r>
          </a:p>
          <a:p>
            <a:r>
              <a:rPr lang="hu-HU" dirty="0" smtClean="0"/>
              <a:t>Büszkeségpont</a:t>
            </a:r>
          </a:p>
          <a:p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412" y="870459"/>
            <a:ext cx="2852512" cy="2844610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987" y="3880117"/>
            <a:ext cx="3430959" cy="2573219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429000"/>
            <a:ext cx="3834172" cy="2546577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9313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/>
          </p:cNvSpPr>
          <p:nvPr>
            <p:ph type="title"/>
          </p:nvPr>
        </p:nvSpPr>
        <p:spPr>
          <a:xfrm>
            <a:off x="0" y="404813"/>
            <a:ext cx="8412163" cy="1196975"/>
          </a:xfrm>
        </p:spPr>
        <p:txBody>
          <a:bodyPr>
            <a:normAutofit fontScale="90000"/>
          </a:bodyPr>
          <a:lstStyle/>
          <a:p>
            <a:r>
              <a:rPr lang="hu-HU" altLang="hu-HU" sz="4000" b="1" dirty="0" smtClean="0">
                <a:latin typeface="Times New Roman" pitchFamily="18" charset="0"/>
                <a:cs typeface="Times New Roman" pitchFamily="18" charset="0"/>
              </a:rPr>
              <a:t>Dolgozunk a térségben, a térségért</a:t>
            </a:r>
            <a:r>
              <a:rPr lang="hu-HU" altLang="hu-H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hu-HU" altLang="hu-H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hu-HU" altLang="hu-HU" sz="2800" b="1" dirty="0" smtClean="0">
                <a:latin typeface="Times New Roman" pitchFamily="18" charset="0"/>
                <a:cs typeface="Times New Roman" pitchFamily="18" charset="0"/>
              </a:rPr>
              <a:t>Észak- Hegyháti Mikrotérségi Unió</a:t>
            </a:r>
            <a:br>
              <a:rPr lang="hu-HU" altLang="hu-HU" sz="2800" b="1" dirty="0" smtClean="0">
                <a:latin typeface="Times New Roman" pitchFamily="18" charset="0"/>
                <a:cs typeface="Times New Roman" pitchFamily="18" charset="0"/>
              </a:rPr>
            </a:br>
            <a:endParaRPr lang="hu-HU" altLang="hu-HU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6499" name="Kép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4950" y="1916113"/>
            <a:ext cx="5086350" cy="3816350"/>
          </a:xfrm>
          <a:prstGeom prst="rect">
            <a:avLst/>
          </a:prstGeom>
          <a:noFill/>
          <a:ln w="25400">
            <a:solidFill>
              <a:schemeClr val="accent3"/>
            </a:solidFill>
            <a:miter lim="800000"/>
            <a:headEnd/>
            <a:tailEnd/>
          </a:ln>
        </p:spPr>
      </p:pic>
      <p:pic>
        <p:nvPicPr>
          <p:cNvPr id="106500" name="Kép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48350" y="1925638"/>
            <a:ext cx="2563813" cy="1920875"/>
          </a:xfrm>
          <a:prstGeom prst="rect">
            <a:avLst/>
          </a:prstGeom>
          <a:noFill/>
          <a:ln w="25400">
            <a:solidFill>
              <a:schemeClr val="accent3"/>
            </a:solidFill>
            <a:miter lim="800000"/>
            <a:headEnd/>
            <a:tailEnd/>
          </a:ln>
        </p:spPr>
      </p:pic>
      <p:pic>
        <p:nvPicPr>
          <p:cNvPr id="106501" name="Kép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75338" y="4149725"/>
            <a:ext cx="2536825" cy="1901825"/>
          </a:xfrm>
          <a:prstGeom prst="rect">
            <a:avLst/>
          </a:prstGeom>
          <a:noFill/>
          <a:ln w="25400">
            <a:solidFill>
              <a:schemeClr val="accent3"/>
            </a:solidFill>
            <a:miter lim="800000"/>
            <a:headEnd/>
            <a:tailEnd/>
          </a:ln>
        </p:spPr>
      </p:pic>
      <p:pic>
        <p:nvPicPr>
          <p:cNvPr id="614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7481" y="404812"/>
            <a:ext cx="1249363" cy="1227137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219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églalap 142"/>
          <p:cNvSpPr/>
          <p:nvPr/>
        </p:nvSpPr>
        <p:spPr>
          <a:xfrm>
            <a:off x="442913" y="757238"/>
            <a:ext cx="8353425" cy="59118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34" name="Téglalap 33"/>
          <p:cNvSpPr/>
          <p:nvPr/>
        </p:nvSpPr>
        <p:spPr>
          <a:xfrm>
            <a:off x="795338" y="3025775"/>
            <a:ext cx="7810500" cy="1125538"/>
          </a:xfrm>
          <a:prstGeom prst="rect">
            <a:avLst/>
          </a:prstGeom>
          <a:solidFill>
            <a:schemeClr val="accent6">
              <a:lumMod val="60000"/>
              <a:lumOff val="40000"/>
              <a:alpha val="7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33" name="Téglalap 32"/>
          <p:cNvSpPr/>
          <p:nvPr/>
        </p:nvSpPr>
        <p:spPr>
          <a:xfrm>
            <a:off x="4986338" y="1042988"/>
            <a:ext cx="3524250" cy="1554162"/>
          </a:xfrm>
          <a:prstGeom prst="rect">
            <a:avLst/>
          </a:prstGeom>
          <a:solidFill>
            <a:schemeClr val="accent2">
              <a:lumMod val="75000"/>
              <a:alpha val="62000"/>
            </a:schemeClr>
          </a:solidFill>
          <a:ln w="635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32" name="Téglalap 31"/>
          <p:cNvSpPr/>
          <p:nvPr/>
        </p:nvSpPr>
        <p:spPr>
          <a:xfrm>
            <a:off x="1176338" y="1042988"/>
            <a:ext cx="3429000" cy="1554162"/>
          </a:xfrm>
          <a:prstGeom prst="rect">
            <a:avLst/>
          </a:prstGeom>
          <a:solidFill>
            <a:schemeClr val="accent2">
              <a:lumMod val="75000"/>
              <a:alpha val="62000"/>
            </a:schemeClr>
          </a:solidFill>
          <a:ln w="635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95338" y="1150938"/>
            <a:ext cx="7810500" cy="1392237"/>
          </a:xfrm>
          <a:prstGeom prst="rect">
            <a:avLst/>
          </a:prstGeom>
          <a:solidFill>
            <a:schemeClr val="tx2">
              <a:lumMod val="40000"/>
              <a:lumOff val="60000"/>
              <a:alpha val="64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3" name="Lekerekített téglalap 2"/>
          <p:cNvSpPr/>
          <p:nvPr/>
        </p:nvSpPr>
        <p:spPr>
          <a:xfrm>
            <a:off x="604388" y="1150802"/>
            <a:ext cx="476253" cy="1393041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500" b="1" dirty="0">
                <a:solidFill>
                  <a:prstClr val="white"/>
                </a:solidFill>
              </a:rPr>
              <a:t>Horizontális</a:t>
            </a:r>
          </a:p>
        </p:txBody>
      </p:sp>
      <p:sp>
        <p:nvSpPr>
          <p:cNvPr id="6" name="Lekerekített téglalap 5"/>
          <p:cNvSpPr/>
          <p:nvPr/>
        </p:nvSpPr>
        <p:spPr>
          <a:xfrm rot="5400000">
            <a:off x="6640895" y="-772068"/>
            <a:ext cx="214314" cy="352427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500" dirty="0">
                <a:solidFill>
                  <a:prstClr val="white"/>
                </a:solidFill>
              </a:rPr>
              <a:t>Társadalmi haszon</a:t>
            </a:r>
          </a:p>
        </p:txBody>
      </p:sp>
      <p:sp>
        <p:nvSpPr>
          <p:cNvPr id="7" name="Lekerekített téglalap 6"/>
          <p:cNvSpPr/>
          <p:nvPr/>
        </p:nvSpPr>
        <p:spPr>
          <a:xfrm rot="5400000">
            <a:off x="2783239" y="-724450"/>
            <a:ext cx="214314" cy="3429024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500" dirty="0">
                <a:solidFill>
                  <a:prstClr val="white"/>
                </a:solidFill>
              </a:rPr>
              <a:t>Gazdasági haszon</a:t>
            </a:r>
          </a:p>
        </p:txBody>
      </p:sp>
      <p:sp>
        <p:nvSpPr>
          <p:cNvPr id="8" name="AutoShape 19"/>
          <p:cNvSpPr>
            <a:spLocks noChangeArrowheads="1"/>
          </p:cNvSpPr>
          <p:nvPr/>
        </p:nvSpPr>
        <p:spPr bwMode="auto">
          <a:xfrm>
            <a:off x="2890838" y="2114550"/>
            <a:ext cx="1524000" cy="322263"/>
          </a:xfrm>
          <a:prstGeom prst="roundRect">
            <a:avLst>
              <a:gd name="adj" fmla="val 7037"/>
            </a:avLst>
          </a:prstGeom>
          <a:solidFill>
            <a:schemeClr val="tx2">
              <a:lumMod val="50000"/>
            </a:schemeClr>
          </a:solidFill>
          <a:ln w="635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pPr algn="ctr" defTabSz="698088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prstClr val="white"/>
                </a:solidFill>
                <a:latin typeface="Arial"/>
                <a:cs typeface="+mn-cs"/>
              </a:rPr>
              <a:t>Térség befektetés vonzó képesség javítása</a:t>
            </a:r>
          </a:p>
        </p:txBody>
      </p:sp>
      <p:sp>
        <p:nvSpPr>
          <p:cNvPr id="9" name="AutoShape 19"/>
          <p:cNvSpPr>
            <a:spLocks noChangeArrowheads="1"/>
          </p:cNvSpPr>
          <p:nvPr/>
        </p:nvSpPr>
        <p:spPr bwMode="auto">
          <a:xfrm>
            <a:off x="7367588" y="1311275"/>
            <a:ext cx="1011237" cy="428625"/>
          </a:xfrm>
          <a:prstGeom prst="roundRect">
            <a:avLst>
              <a:gd name="adj" fmla="val 7691"/>
            </a:avLst>
          </a:prstGeom>
          <a:solidFill>
            <a:schemeClr val="tx2">
              <a:lumMod val="50000"/>
            </a:schemeClr>
          </a:solidFill>
          <a:ln w="635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pPr algn="ctr" defTabSz="698088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prstClr val="white"/>
                </a:solidFill>
                <a:latin typeface="Arial"/>
                <a:cs typeface="+mn-cs"/>
              </a:rPr>
              <a:t>Életminőség javítása, és az elvándorlás csökkentése</a:t>
            </a:r>
          </a:p>
        </p:txBody>
      </p:sp>
      <p:sp>
        <p:nvSpPr>
          <p:cNvPr id="10" name="AutoShape 19"/>
          <p:cNvSpPr>
            <a:spLocks noChangeArrowheads="1"/>
          </p:cNvSpPr>
          <p:nvPr/>
        </p:nvSpPr>
        <p:spPr bwMode="auto">
          <a:xfrm>
            <a:off x="6415088" y="1311275"/>
            <a:ext cx="857250" cy="428625"/>
          </a:xfrm>
          <a:prstGeom prst="roundRect">
            <a:avLst>
              <a:gd name="adj" fmla="val 7576"/>
            </a:avLst>
          </a:prstGeom>
          <a:solidFill>
            <a:schemeClr val="tx2">
              <a:lumMod val="50000"/>
            </a:schemeClr>
          </a:solidFill>
          <a:ln w="635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pPr algn="ctr" defTabSz="698088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prstClr val="white"/>
                </a:solidFill>
                <a:latin typeface="Arial"/>
                <a:cs typeface="+mn-cs"/>
              </a:rPr>
              <a:t>Megélhetési biztonság</a:t>
            </a:r>
          </a:p>
        </p:txBody>
      </p:sp>
      <p:sp>
        <p:nvSpPr>
          <p:cNvPr id="11" name="AutoShape 19"/>
          <p:cNvSpPr>
            <a:spLocks noChangeArrowheads="1"/>
          </p:cNvSpPr>
          <p:nvPr/>
        </p:nvSpPr>
        <p:spPr bwMode="auto">
          <a:xfrm>
            <a:off x="1271588" y="1204913"/>
            <a:ext cx="1487487" cy="434975"/>
          </a:xfrm>
          <a:prstGeom prst="roundRect">
            <a:avLst>
              <a:gd name="adj" fmla="val 7373"/>
            </a:avLst>
          </a:prstGeom>
          <a:solidFill>
            <a:schemeClr val="tx2">
              <a:lumMod val="50000"/>
            </a:schemeClr>
          </a:solidFill>
          <a:ln w="635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pPr algn="ctr" defTabSz="698088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prstClr val="white"/>
                </a:solidFill>
                <a:latin typeface="Arial"/>
                <a:cs typeface="+mn-cs"/>
              </a:rPr>
              <a:t>A térség foglalkoztatási szintje javuljon</a:t>
            </a:r>
          </a:p>
        </p:txBody>
      </p:sp>
      <p:sp>
        <p:nvSpPr>
          <p:cNvPr id="12" name="AutoShape 19"/>
          <p:cNvSpPr>
            <a:spLocks noChangeArrowheads="1"/>
          </p:cNvSpPr>
          <p:nvPr/>
        </p:nvSpPr>
        <p:spPr bwMode="auto">
          <a:xfrm>
            <a:off x="2890838" y="1204913"/>
            <a:ext cx="1487487" cy="428625"/>
          </a:xfrm>
          <a:prstGeom prst="roundRect">
            <a:avLst>
              <a:gd name="adj" fmla="val 4584"/>
            </a:avLst>
          </a:prstGeom>
          <a:solidFill>
            <a:schemeClr val="tx2">
              <a:lumMod val="50000"/>
            </a:schemeClr>
          </a:solidFill>
          <a:ln w="635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pPr algn="ctr" defTabSz="698088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prstClr val="white"/>
                </a:solidFill>
                <a:latin typeface="Arial"/>
                <a:cs typeface="+mn-cs"/>
              </a:rPr>
              <a:t>A térség  helyben maradó bevételei növekedjenek</a:t>
            </a:r>
          </a:p>
        </p:txBody>
      </p:sp>
      <p:sp>
        <p:nvSpPr>
          <p:cNvPr id="13" name="AutoShape 19"/>
          <p:cNvSpPr>
            <a:spLocks noChangeArrowheads="1"/>
          </p:cNvSpPr>
          <p:nvPr/>
        </p:nvSpPr>
        <p:spPr bwMode="auto">
          <a:xfrm>
            <a:off x="1271588" y="1847850"/>
            <a:ext cx="1524000" cy="374650"/>
          </a:xfrm>
          <a:prstGeom prst="roundRect">
            <a:avLst>
              <a:gd name="adj" fmla="val 5140"/>
            </a:avLst>
          </a:prstGeom>
          <a:solidFill>
            <a:schemeClr val="tx2">
              <a:lumMod val="50000"/>
            </a:schemeClr>
          </a:solidFill>
          <a:ln w="635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pPr algn="ctr" defTabSz="698088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prstClr val="white"/>
                </a:solidFill>
                <a:latin typeface="Arial"/>
                <a:cs typeface="+mn-cs"/>
              </a:rPr>
              <a:t>Gazdasági szereplők fejlesztési volumene növekedjen</a:t>
            </a:r>
          </a:p>
        </p:txBody>
      </p:sp>
      <p:sp>
        <p:nvSpPr>
          <p:cNvPr id="14" name="AutoShape 19"/>
          <p:cNvSpPr>
            <a:spLocks noChangeArrowheads="1"/>
          </p:cNvSpPr>
          <p:nvPr/>
        </p:nvSpPr>
        <p:spPr bwMode="auto">
          <a:xfrm>
            <a:off x="5272088" y="1311275"/>
            <a:ext cx="1047750" cy="428625"/>
          </a:xfrm>
          <a:prstGeom prst="roundRect">
            <a:avLst>
              <a:gd name="adj" fmla="val 8228"/>
            </a:avLst>
          </a:prstGeom>
          <a:solidFill>
            <a:schemeClr val="tx2">
              <a:lumMod val="50000"/>
            </a:schemeClr>
          </a:solidFill>
          <a:ln w="635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pPr algn="ctr" defTabSz="698088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prstClr val="white"/>
                </a:solidFill>
                <a:latin typeface="Arial"/>
                <a:cs typeface="Aharoni" pitchFamily="2" charset="-79"/>
              </a:rPr>
              <a:t>Új munkahelyek létrehozása  a térségben</a:t>
            </a:r>
          </a:p>
        </p:txBody>
      </p:sp>
      <p:sp>
        <p:nvSpPr>
          <p:cNvPr id="15" name="AutoShape 19"/>
          <p:cNvSpPr>
            <a:spLocks noChangeArrowheads="1"/>
          </p:cNvSpPr>
          <p:nvPr/>
        </p:nvSpPr>
        <p:spPr bwMode="auto">
          <a:xfrm>
            <a:off x="4033838" y="3133725"/>
            <a:ext cx="1582737" cy="404813"/>
          </a:xfrm>
          <a:prstGeom prst="roundRect">
            <a:avLst>
              <a:gd name="adj" fmla="val 9048"/>
            </a:avLst>
          </a:prstGeom>
          <a:solidFill>
            <a:schemeClr val="accent6">
              <a:lumMod val="50000"/>
            </a:schemeClr>
          </a:solidFill>
          <a:ln w="635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pPr algn="ctr" defTabSz="698088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prstClr val="white"/>
                </a:solidFill>
                <a:latin typeface="Arial"/>
                <a:cs typeface="+mn-cs"/>
              </a:rPr>
              <a:t>A Térség cégeinek   versenyképessége javuljon</a:t>
            </a:r>
          </a:p>
        </p:txBody>
      </p:sp>
      <p:sp>
        <p:nvSpPr>
          <p:cNvPr id="21" name="AutoShape 19"/>
          <p:cNvSpPr>
            <a:spLocks noChangeArrowheads="1"/>
          </p:cNvSpPr>
          <p:nvPr/>
        </p:nvSpPr>
        <p:spPr bwMode="auto">
          <a:xfrm>
            <a:off x="5748338" y="2008188"/>
            <a:ext cx="2185987" cy="382587"/>
          </a:xfrm>
          <a:prstGeom prst="roundRect">
            <a:avLst>
              <a:gd name="adj" fmla="val 7654"/>
            </a:avLst>
          </a:prstGeom>
          <a:solidFill>
            <a:schemeClr val="tx2">
              <a:lumMod val="50000"/>
            </a:schemeClr>
          </a:solidFill>
          <a:ln w="635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pPr algn="ctr" defTabSz="698088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prstClr val="white"/>
                </a:solidFill>
                <a:latin typeface="Arial"/>
                <a:cs typeface="+mn-cs"/>
              </a:rPr>
              <a:t>Térségen belüli teljesítményben meglévő területi egyenlőtlenségek csökkentése</a:t>
            </a:r>
          </a:p>
        </p:txBody>
      </p:sp>
      <p:sp>
        <p:nvSpPr>
          <p:cNvPr id="24" name="AutoShape 19"/>
          <p:cNvSpPr>
            <a:spLocks noChangeArrowheads="1"/>
          </p:cNvSpPr>
          <p:nvPr/>
        </p:nvSpPr>
        <p:spPr bwMode="auto">
          <a:xfrm>
            <a:off x="4033838" y="3668713"/>
            <a:ext cx="1619250" cy="377825"/>
          </a:xfrm>
          <a:prstGeom prst="roundRect">
            <a:avLst>
              <a:gd name="adj" fmla="val 8725"/>
            </a:avLst>
          </a:prstGeom>
          <a:solidFill>
            <a:schemeClr val="accent6">
              <a:lumMod val="50000"/>
            </a:schemeClr>
          </a:solidFill>
          <a:ln w="635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pPr algn="ctr" defTabSz="698088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prstClr val="white"/>
                </a:solidFill>
                <a:latin typeface="Arial"/>
                <a:cs typeface="+mn-cs"/>
              </a:rPr>
              <a:t>Helyi gazdasági együttműködések erősítése</a:t>
            </a:r>
          </a:p>
        </p:txBody>
      </p:sp>
      <p:sp>
        <p:nvSpPr>
          <p:cNvPr id="35" name="Lekerekített téglalap 34"/>
          <p:cNvSpPr/>
          <p:nvPr/>
        </p:nvSpPr>
        <p:spPr>
          <a:xfrm>
            <a:off x="604388" y="3026045"/>
            <a:ext cx="476253" cy="1125149"/>
          </a:xfrm>
          <a:prstGeom prst="roundRect">
            <a:avLst/>
          </a:prstGeom>
          <a:solidFill>
            <a:schemeClr val="accent6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500" b="1" dirty="0">
                <a:solidFill>
                  <a:prstClr val="white"/>
                </a:solidFill>
              </a:rPr>
              <a:t>Érintettek</a:t>
            </a:r>
          </a:p>
        </p:txBody>
      </p:sp>
      <p:sp>
        <p:nvSpPr>
          <p:cNvPr id="36" name="Téglalap 35"/>
          <p:cNvSpPr/>
          <p:nvPr/>
        </p:nvSpPr>
        <p:spPr>
          <a:xfrm>
            <a:off x="795338" y="4365625"/>
            <a:ext cx="7810500" cy="1071563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37" name="Lekerekített téglalap 36"/>
          <p:cNvSpPr/>
          <p:nvPr/>
        </p:nvSpPr>
        <p:spPr>
          <a:xfrm>
            <a:off x="604388" y="4365515"/>
            <a:ext cx="476253" cy="1071570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500" b="1" dirty="0">
                <a:solidFill>
                  <a:prstClr val="white"/>
                </a:solidFill>
              </a:rPr>
              <a:t>Működés </a:t>
            </a:r>
          </a:p>
        </p:txBody>
      </p:sp>
      <p:sp>
        <p:nvSpPr>
          <p:cNvPr id="38" name="Téglalap 37"/>
          <p:cNvSpPr/>
          <p:nvPr/>
        </p:nvSpPr>
        <p:spPr>
          <a:xfrm>
            <a:off x="4891088" y="4365625"/>
            <a:ext cx="3619500" cy="1017588"/>
          </a:xfrm>
          <a:prstGeom prst="rect">
            <a:avLst/>
          </a:prstGeom>
          <a:solidFill>
            <a:schemeClr val="accent5">
              <a:lumMod val="60000"/>
              <a:lumOff val="40000"/>
              <a:alpha val="19000"/>
            </a:schemeClr>
          </a:solidFill>
          <a:ln w="635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39" name="Téglalap 38"/>
          <p:cNvSpPr/>
          <p:nvPr/>
        </p:nvSpPr>
        <p:spPr>
          <a:xfrm>
            <a:off x="1176338" y="4365625"/>
            <a:ext cx="3619500" cy="1017588"/>
          </a:xfrm>
          <a:prstGeom prst="rect">
            <a:avLst/>
          </a:prstGeom>
          <a:solidFill>
            <a:schemeClr val="accent5">
              <a:lumMod val="60000"/>
              <a:lumOff val="40000"/>
              <a:alpha val="19000"/>
            </a:schemeClr>
          </a:solidFill>
          <a:ln w="635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40" name="Téglalap 39"/>
          <p:cNvSpPr/>
          <p:nvPr/>
        </p:nvSpPr>
        <p:spPr>
          <a:xfrm>
            <a:off x="1176338" y="4205288"/>
            <a:ext cx="3619500" cy="16033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000" dirty="0">
                <a:solidFill>
                  <a:prstClr val="white"/>
                </a:solidFill>
              </a:rPr>
              <a:t>Feltételek, intézményrendszer</a:t>
            </a:r>
          </a:p>
        </p:txBody>
      </p:sp>
      <p:sp>
        <p:nvSpPr>
          <p:cNvPr id="41" name="Téglalap 40"/>
          <p:cNvSpPr/>
          <p:nvPr/>
        </p:nvSpPr>
        <p:spPr>
          <a:xfrm>
            <a:off x="4891088" y="4205288"/>
            <a:ext cx="3619500" cy="16033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000" dirty="0">
                <a:solidFill>
                  <a:prstClr val="white"/>
                </a:solidFill>
              </a:rPr>
              <a:t>Közös projektek szükségessége</a:t>
            </a:r>
          </a:p>
        </p:txBody>
      </p:sp>
      <p:sp>
        <p:nvSpPr>
          <p:cNvPr id="16" name="AutoShape 19"/>
          <p:cNvSpPr>
            <a:spLocks noChangeArrowheads="1"/>
          </p:cNvSpPr>
          <p:nvPr/>
        </p:nvSpPr>
        <p:spPr bwMode="auto">
          <a:xfrm>
            <a:off x="1584325" y="4740275"/>
            <a:ext cx="2830513" cy="255588"/>
          </a:xfrm>
          <a:prstGeom prst="roundRect">
            <a:avLst>
              <a:gd name="adj" fmla="val 7576"/>
            </a:avLst>
          </a:prstGeom>
          <a:solidFill>
            <a:schemeClr val="accent3">
              <a:lumMod val="50000"/>
            </a:schemeClr>
          </a:solidFill>
          <a:ln w="635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pPr algn="ctr" defTabSz="698088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prstClr val="white"/>
                </a:solidFill>
                <a:latin typeface="Arial"/>
                <a:cs typeface="+mn-cs"/>
              </a:rPr>
              <a:t>Mikro térségi együttműködés támogatórendszerének fejlesztése</a:t>
            </a:r>
          </a:p>
        </p:txBody>
      </p:sp>
      <p:sp>
        <p:nvSpPr>
          <p:cNvPr id="20" name="AutoShape 19"/>
          <p:cNvSpPr>
            <a:spLocks noChangeArrowheads="1"/>
          </p:cNvSpPr>
          <p:nvPr/>
        </p:nvSpPr>
        <p:spPr bwMode="auto">
          <a:xfrm>
            <a:off x="1584325" y="5062538"/>
            <a:ext cx="2830513" cy="255587"/>
          </a:xfrm>
          <a:prstGeom prst="roundRect">
            <a:avLst>
              <a:gd name="adj" fmla="val 6177"/>
            </a:avLst>
          </a:prstGeom>
          <a:solidFill>
            <a:schemeClr val="accent3">
              <a:lumMod val="50000"/>
            </a:schemeClr>
          </a:solidFill>
          <a:ln w="635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pPr algn="ctr" defTabSz="698088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prstClr val="white"/>
                </a:solidFill>
                <a:latin typeface="Arial"/>
                <a:cs typeface="+mn-cs"/>
              </a:rPr>
              <a:t>Funkciók és erőforrások biztosítása</a:t>
            </a:r>
          </a:p>
        </p:txBody>
      </p:sp>
      <p:sp>
        <p:nvSpPr>
          <p:cNvPr id="23" name="AutoShape 19"/>
          <p:cNvSpPr>
            <a:spLocks noChangeArrowheads="1"/>
          </p:cNvSpPr>
          <p:nvPr/>
        </p:nvSpPr>
        <p:spPr bwMode="auto">
          <a:xfrm>
            <a:off x="1584325" y="4419600"/>
            <a:ext cx="2830513" cy="255588"/>
          </a:xfrm>
          <a:prstGeom prst="roundRect">
            <a:avLst>
              <a:gd name="adj" fmla="val 7576"/>
            </a:avLst>
          </a:prstGeom>
          <a:solidFill>
            <a:schemeClr val="accent3">
              <a:lumMod val="50000"/>
            </a:schemeClr>
          </a:solidFill>
          <a:ln w="635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pPr algn="ctr" defTabSz="698088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prstClr val="white"/>
                </a:solidFill>
                <a:latin typeface="Arial"/>
                <a:cs typeface="+mn-cs"/>
              </a:rPr>
              <a:t>Tudás, információ áramlás elősegítését támogató rendszerek fejlesztése</a:t>
            </a:r>
          </a:p>
        </p:txBody>
      </p:sp>
      <p:sp>
        <p:nvSpPr>
          <p:cNvPr id="27" name="AutoShape 19"/>
          <p:cNvSpPr>
            <a:spLocks noChangeArrowheads="1"/>
          </p:cNvSpPr>
          <p:nvPr/>
        </p:nvSpPr>
        <p:spPr bwMode="auto">
          <a:xfrm>
            <a:off x="5272088" y="4419600"/>
            <a:ext cx="2857500" cy="255588"/>
          </a:xfrm>
          <a:prstGeom prst="roundRect">
            <a:avLst>
              <a:gd name="adj" fmla="val 5478"/>
            </a:avLst>
          </a:prstGeom>
          <a:solidFill>
            <a:schemeClr val="accent3">
              <a:lumMod val="50000"/>
            </a:schemeClr>
          </a:solidFill>
          <a:ln w="635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pPr algn="ctr" defTabSz="698088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prstClr val="white"/>
                </a:solidFill>
                <a:latin typeface="Arial"/>
                <a:cs typeface="+mn-cs"/>
              </a:rPr>
              <a:t>Külső finanszírozású, összefogáson, és kompetencia megosztáson alapuló projektek</a:t>
            </a:r>
          </a:p>
        </p:txBody>
      </p:sp>
      <p:sp>
        <p:nvSpPr>
          <p:cNvPr id="28" name="AutoShape 19"/>
          <p:cNvSpPr>
            <a:spLocks noChangeArrowheads="1"/>
          </p:cNvSpPr>
          <p:nvPr/>
        </p:nvSpPr>
        <p:spPr bwMode="auto">
          <a:xfrm>
            <a:off x="5272088" y="4740275"/>
            <a:ext cx="2857500" cy="276225"/>
          </a:xfrm>
          <a:prstGeom prst="roundRect">
            <a:avLst>
              <a:gd name="adj" fmla="val 2428"/>
            </a:avLst>
          </a:prstGeom>
          <a:solidFill>
            <a:schemeClr val="accent3">
              <a:lumMod val="50000"/>
            </a:schemeClr>
          </a:solidFill>
          <a:ln w="635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pPr algn="ctr" defTabSz="698088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prstClr val="white"/>
                </a:solidFill>
                <a:latin typeface="Arial"/>
                <a:cs typeface="+mn-cs"/>
              </a:rPr>
              <a:t>Meglévő fejlesztése hasznosulása, eredményeinek térségen felhasználása</a:t>
            </a:r>
          </a:p>
        </p:txBody>
      </p:sp>
      <p:sp>
        <p:nvSpPr>
          <p:cNvPr id="29" name="AutoShape 19"/>
          <p:cNvSpPr>
            <a:spLocks noChangeArrowheads="1"/>
          </p:cNvSpPr>
          <p:nvPr/>
        </p:nvSpPr>
        <p:spPr bwMode="auto">
          <a:xfrm>
            <a:off x="5272088" y="5075238"/>
            <a:ext cx="2857500" cy="254000"/>
          </a:xfrm>
          <a:prstGeom prst="roundRect">
            <a:avLst>
              <a:gd name="adj" fmla="val 4080"/>
            </a:avLst>
          </a:prstGeom>
          <a:solidFill>
            <a:schemeClr val="accent3">
              <a:lumMod val="50000"/>
            </a:schemeClr>
          </a:solidFill>
          <a:ln w="635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pPr algn="ctr" defTabSz="698088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prstClr val="white"/>
                </a:solidFill>
                <a:latin typeface="Arial"/>
                <a:cs typeface="+mn-cs"/>
              </a:rPr>
              <a:t>Projektek lebontása KKV szintű feladatokra rendszerekre</a:t>
            </a:r>
          </a:p>
        </p:txBody>
      </p:sp>
      <p:sp>
        <p:nvSpPr>
          <p:cNvPr id="42" name="Téglalap 41"/>
          <p:cNvSpPr/>
          <p:nvPr/>
        </p:nvSpPr>
        <p:spPr>
          <a:xfrm>
            <a:off x="795338" y="5597525"/>
            <a:ext cx="7810500" cy="965200"/>
          </a:xfrm>
          <a:prstGeom prst="rect">
            <a:avLst/>
          </a:prstGeom>
          <a:solidFill>
            <a:srgbClr val="7E784E">
              <a:alpha val="45000"/>
            </a:srgb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43" name="Lekerekített téglalap 42"/>
          <p:cNvSpPr/>
          <p:nvPr/>
        </p:nvSpPr>
        <p:spPr>
          <a:xfrm>
            <a:off x="604388" y="5597821"/>
            <a:ext cx="476253" cy="964413"/>
          </a:xfrm>
          <a:prstGeom prst="roundRect">
            <a:avLst/>
          </a:prstGeom>
          <a:solidFill>
            <a:srgbClr val="7E784E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300" b="1" dirty="0">
                <a:solidFill>
                  <a:prstClr val="white"/>
                </a:solidFill>
              </a:rPr>
              <a:t>Képesség</a:t>
            </a:r>
          </a:p>
        </p:txBody>
      </p:sp>
      <p:sp>
        <p:nvSpPr>
          <p:cNvPr id="17" name="AutoShape 19"/>
          <p:cNvSpPr>
            <a:spLocks noChangeArrowheads="1"/>
          </p:cNvSpPr>
          <p:nvPr/>
        </p:nvSpPr>
        <p:spPr bwMode="auto">
          <a:xfrm>
            <a:off x="1462088" y="5651500"/>
            <a:ext cx="1968500" cy="512763"/>
          </a:xfrm>
          <a:prstGeom prst="roundRect">
            <a:avLst>
              <a:gd name="adj" fmla="val 10000"/>
            </a:avLst>
          </a:prstGeom>
          <a:solidFill>
            <a:schemeClr val="bg2">
              <a:lumMod val="90000"/>
            </a:schemeClr>
          </a:solidFill>
          <a:ln w="635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lIns="0" tIns="0" rIns="0" bIns="0" anchor="ctr"/>
          <a:lstStyle/>
          <a:p>
            <a:pPr algn="ctr" defTabSz="698088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prstClr val="black"/>
                </a:solidFill>
              </a:rPr>
              <a:t>Humánerőforrás képességének fejlesztése, oktatás – képzés, szemléletformálás</a:t>
            </a:r>
          </a:p>
        </p:txBody>
      </p:sp>
      <p:sp>
        <p:nvSpPr>
          <p:cNvPr id="18" name="AutoShape 19"/>
          <p:cNvSpPr>
            <a:spLocks noChangeArrowheads="1"/>
          </p:cNvSpPr>
          <p:nvPr/>
        </p:nvSpPr>
        <p:spPr bwMode="auto">
          <a:xfrm>
            <a:off x="3843338" y="5651500"/>
            <a:ext cx="1968500" cy="512763"/>
          </a:xfrm>
          <a:prstGeom prst="roundRect">
            <a:avLst>
              <a:gd name="adj" fmla="val 9048"/>
            </a:avLst>
          </a:prstGeom>
          <a:solidFill>
            <a:schemeClr val="bg2">
              <a:lumMod val="90000"/>
            </a:schemeClr>
          </a:solidFill>
          <a:ln w="635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lIns="0" tIns="0" rIns="0" bIns="0" anchor="ctr"/>
          <a:lstStyle/>
          <a:p>
            <a:pPr algn="ctr" defTabSz="698088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prstClr val="black"/>
                </a:solidFill>
              </a:rPr>
              <a:t>Együttműködő képesség megerősítése a szereplők közt (gazdasági, intézményi, civil)</a:t>
            </a:r>
          </a:p>
        </p:txBody>
      </p:sp>
      <p:sp>
        <p:nvSpPr>
          <p:cNvPr id="26" name="AutoShape 189"/>
          <p:cNvSpPr>
            <a:spLocks noChangeArrowheads="1"/>
          </p:cNvSpPr>
          <p:nvPr/>
        </p:nvSpPr>
        <p:spPr bwMode="auto">
          <a:xfrm>
            <a:off x="1462088" y="6211888"/>
            <a:ext cx="6719887" cy="296862"/>
          </a:xfrm>
          <a:prstGeom prst="roundRect">
            <a:avLst>
              <a:gd name="adj" fmla="val 6191"/>
            </a:avLst>
          </a:prstGeom>
          <a:solidFill>
            <a:schemeClr val="bg2">
              <a:lumMod val="90000"/>
            </a:schemeClr>
          </a:solidFill>
          <a:ln w="635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lIns="0" tIns="0" rIns="0" bIns="0" anchor="ctr"/>
          <a:lstStyle/>
          <a:p>
            <a:pPr algn="ctr" defTabSz="698088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prstClr val="black"/>
                </a:solidFill>
              </a:rPr>
              <a:t>A térség közös forrásszerző és abszorpciós képességének erősítése </a:t>
            </a:r>
          </a:p>
        </p:txBody>
      </p:sp>
      <p:sp>
        <p:nvSpPr>
          <p:cNvPr id="30" name="AutoShape 19"/>
          <p:cNvSpPr>
            <a:spLocks noChangeArrowheads="1"/>
          </p:cNvSpPr>
          <p:nvPr/>
        </p:nvSpPr>
        <p:spPr bwMode="auto">
          <a:xfrm>
            <a:off x="6224588" y="5651500"/>
            <a:ext cx="1968500" cy="512763"/>
          </a:xfrm>
          <a:prstGeom prst="roundRect">
            <a:avLst>
              <a:gd name="adj" fmla="val 9048"/>
            </a:avLst>
          </a:prstGeom>
          <a:solidFill>
            <a:schemeClr val="bg2">
              <a:lumMod val="90000"/>
            </a:schemeClr>
          </a:solidFill>
          <a:ln w="635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lIns="0" tIns="0" rIns="0" bIns="0" anchor="ctr"/>
          <a:lstStyle/>
          <a:p>
            <a:pPr algn="ctr" defTabSz="698088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prstClr val="black"/>
                </a:solidFill>
              </a:rPr>
              <a:t>Kommunikáció, koordináló, kooperáció képességének erősítése</a:t>
            </a:r>
          </a:p>
        </p:txBody>
      </p:sp>
      <p:cxnSp>
        <p:nvCxnSpPr>
          <p:cNvPr id="45" name="Alak 44"/>
          <p:cNvCxnSpPr>
            <a:stCxn id="24" idx="1"/>
            <a:endCxn id="92" idx="3"/>
          </p:cNvCxnSpPr>
          <p:nvPr/>
        </p:nvCxnSpPr>
        <p:spPr>
          <a:xfrm rot="10800000">
            <a:off x="3271838" y="3614738"/>
            <a:ext cx="762000" cy="242887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ash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Alak 45"/>
          <p:cNvCxnSpPr>
            <a:stCxn id="24" idx="3"/>
            <a:endCxn id="89" idx="1"/>
          </p:cNvCxnSpPr>
          <p:nvPr/>
        </p:nvCxnSpPr>
        <p:spPr>
          <a:xfrm flipV="1">
            <a:off x="5653088" y="3630613"/>
            <a:ext cx="762000" cy="227012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ash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Alak 48"/>
          <p:cNvCxnSpPr>
            <a:stCxn id="89" idx="0"/>
            <a:endCxn id="15" idx="3"/>
          </p:cNvCxnSpPr>
          <p:nvPr/>
        </p:nvCxnSpPr>
        <p:spPr>
          <a:xfrm rot="16200000" flipV="1">
            <a:off x="6384926" y="2566987"/>
            <a:ext cx="119062" cy="1655763"/>
          </a:xfrm>
          <a:prstGeom prst="curvedConnector2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ash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Alak 51"/>
          <p:cNvCxnSpPr>
            <a:stCxn id="92" idx="0"/>
            <a:endCxn id="15" idx="1"/>
          </p:cNvCxnSpPr>
          <p:nvPr/>
        </p:nvCxnSpPr>
        <p:spPr>
          <a:xfrm rot="5400000" flipH="1" flipV="1">
            <a:off x="3164682" y="2585244"/>
            <a:ext cx="119062" cy="1619250"/>
          </a:xfrm>
          <a:prstGeom prst="curvedConnector2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ash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Alak 54"/>
          <p:cNvCxnSpPr>
            <a:stCxn id="8" idx="0"/>
            <a:endCxn id="13" idx="3"/>
          </p:cNvCxnSpPr>
          <p:nvPr/>
        </p:nvCxnSpPr>
        <p:spPr>
          <a:xfrm rot="16200000" flipV="1">
            <a:off x="3183732" y="1645444"/>
            <a:ext cx="80962" cy="857250"/>
          </a:xfrm>
          <a:prstGeom prst="curvedConnector2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ash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Alak 54"/>
          <p:cNvCxnSpPr>
            <a:stCxn id="13" idx="0"/>
            <a:endCxn id="11" idx="2"/>
          </p:cNvCxnSpPr>
          <p:nvPr/>
        </p:nvCxnSpPr>
        <p:spPr>
          <a:xfrm rot="16200000" flipV="1">
            <a:off x="1920082" y="1734344"/>
            <a:ext cx="207962" cy="1905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ash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Alak 54"/>
          <p:cNvCxnSpPr>
            <a:stCxn id="13" idx="0"/>
            <a:endCxn id="12" idx="2"/>
          </p:cNvCxnSpPr>
          <p:nvPr/>
        </p:nvCxnSpPr>
        <p:spPr>
          <a:xfrm rot="5400000" flipH="1" flipV="1">
            <a:off x="2726532" y="940594"/>
            <a:ext cx="214312" cy="16002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ash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Jobbra nyíl 82"/>
          <p:cNvSpPr/>
          <p:nvPr/>
        </p:nvSpPr>
        <p:spPr>
          <a:xfrm>
            <a:off x="4700588" y="936625"/>
            <a:ext cx="190500" cy="160338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84" name="Jobbra nyíl 83"/>
          <p:cNvSpPr/>
          <p:nvPr/>
        </p:nvSpPr>
        <p:spPr>
          <a:xfrm>
            <a:off x="4700588" y="1204913"/>
            <a:ext cx="190500" cy="160337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85" name="Jobbra nyíl 84"/>
          <p:cNvSpPr/>
          <p:nvPr/>
        </p:nvSpPr>
        <p:spPr>
          <a:xfrm>
            <a:off x="4700588" y="1471613"/>
            <a:ext cx="190500" cy="161925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86" name="Jobbra nyíl 85"/>
          <p:cNvSpPr/>
          <p:nvPr/>
        </p:nvSpPr>
        <p:spPr>
          <a:xfrm>
            <a:off x="4700588" y="1739900"/>
            <a:ext cx="190500" cy="160338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87" name="Jobbra nyíl 86"/>
          <p:cNvSpPr/>
          <p:nvPr/>
        </p:nvSpPr>
        <p:spPr>
          <a:xfrm>
            <a:off x="4700588" y="2008188"/>
            <a:ext cx="190500" cy="160337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88" name="Jobbra nyíl 87"/>
          <p:cNvSpPr/>
          <p:nvPr/>
        </p:nvSpPr>
        <p:spPr>
          <a:xfrm>
            <a:off x="4700588" y="2276475"/>
            <a:ext cx="190500" cy="160338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cxnSp>
        <p:nvCxnSpPr>
          <p:cNvPr id="99" name="Egyenes összekötő nyíllal 98"/>
          <p:cNvCxnSpPr/>
          <p:nvPr/>
        </p:nvCxnSpPr>
        <p:spPr>
          <a:xfrm rot="5400000" flipH="1" flipV="1">
            <a:off x="5981700" y="1846263"/>
            <a:ext cx="106363" cy="1587"/>
          </a:xfrm>
          <a:prstGeom prst="straightConnector1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as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Egyenes összekötő nyíllal 99"/>
          <p:cNvCxnSpPr/>
          <p:nvPr/>
        </p:nvCxnSpPr>
        <p:spPr>
          <a:xfrm rot="5400000" flipH="1" flipV="1">
            <a:off x="6184900" y="1846263"/>
            <a:ext cx="106363" cy="1587"/>
          </a:xfrm>
          <a:prstGeom prst="straightConnector1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as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Egyenes összekötő nyíllal 100"/>
          <p:cNvCxnSpPr/>
          <p:nvPr/>
        </p:nvCxnSpPr>
        <p:spPr>
          <a:xfrm rot="5400000" flipH="1" flipV="1">
            <a:off x="6362700" y="1846263"/>
            <a:ext cx="106363" cy="1587"/>
          </a:xfrm>
          <a:prstGeom prst="straightConnector1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as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Egyenes összekötő nyíllal 101"/>
          <p:cNvCxnSpPr/>
          <p:nvPr/>
        </p:nvCxnSpPr>
        <p:spPr>
          <a:xfrm rot="5400000" flipH="1" flipV="1">
            <a:off x="6550819" y="1845469"/>
            <a:ext cx="106363" cy="3175"/>
          </a:xfrm>
          <a:prstGeom prst="straightConnector1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as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Egyenes összekötő nyíllal 102"/>
          <p:cNvCxnSpPr/>
          <p:nvPr/>
        </p:nvCxnSpPr>
        <p:spPr>
          <a:xfrm rot="5400000" flipH="1" flipV="1">
            <a:off x="6754019" y="1845469"/>
            <a:ext cx="106363" cy="3175"/>
          </a:xfrm>
          <a:prstGeom prst="straightConnector1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as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Egyenes összekötő nyíllal 103"/>
          <p:cNvCxnSpPr/>
          <p:nvPr/>
        </p:nvCxnSpPr>
        <p:spPr>
          <a:xfrm rot="5400000" flipH="1" flipV="1">
            <a:off x="6931819" y="1845469"/>
            <a:ext cx="106363" cy="3175"/>
          </a:xfrm>
          <a:prstGeom prst="straightConnector1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as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Egyenes összekötő nyíllal 104"/>
          <p:cNvCxnSpPr/>
          <p:nvPr/>
        </p:nvCxnSpPr>
        <p:spPr>
          <a:xfrm rot="5400000" flipH="1" flipV="1">
            <a:off x="7122319" y="1845469"/>
            <a:ext cx="106363" cy="3175"/>
          </a:xfrm>
          <a:prstGeom prst="straightConnector1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as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Egyenes összekötő nyíllal 105"/>
          <p:cNvCxnSpPr/>
          <p:nvPr/>
        </p:nvCxnSpPr>
        <p:spPr>
          <a:xfrm rot="5400000" flipH="1" flipV="1">
            <a:off x="7325519" y="1845469"/>
            <a:ext cx="106363" cy="3175"/>
          </a:xfrm>
          <a:prstGeom prst="straightConnector1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as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Egyenes összekötő nyíllal 106"/>
          <p:cNvCxnSpPr/>
          <p:nvPr/>
        </p:nvCxnSpPr>
        <p:spPr>
          <a:xfrm rot="5400000" flipH="1" flipV="1">
            <a:off x="7503319" y="1845469"/>
            <a:ext cx="106363" cy="3175"/>
          </a:xfrm>
          <a:prstGeom prst="straightConnector1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as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Jobbra nyíl 110"/>
          <p:cNvSpPr/>
          <p:nvPr/>
        </p:nvSpPr>
        <p:spPr>
          <a:xfrm rot="5400000" flipH="1">
            <a:off x="2468562" y="5360988"/>
            <a:ext cx="79375" cy="285750"/>
          </a:xfrm>
          <a:prstGeom prst="rightArrow">
            <a:avLst/>
          </a:prstGeom>
          <a:solidFill>
            <a:srgbClr val="7E784E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112" name="Jobbra nyíl 111"/>
          <p:cNvSpPr/>
          <p:nvPr/>
        </p:nvSpPr>
        <p:spPr>
          <a:xfrm rot="5400000" flipH="1">
            <a:off x="2994025" y="5360988"/>
            <a:ext cx="79375" cy="285750"/>
          </a:xfrm>
          <a:prstGeom prst="rightArrow">
            <a:avLst/>
          </a:prstGeom>
          <a:solidFill>
            <a:srgbClr val="7E784E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113" name="Jobbra nyíl 112"/>
          <p:cNvSpPr/>
          <p:nvPr/>
        </p:nvSpPr>
        <p:spPr>
          <a:xfrm rot="5400000" flipH="1">
            <a:off x="3470275" y="5360988"/>
            <a:ext cx="79375" cy="285750"/>
          </a:xfrm>
          <a:prstGeom prst="rightArrow">
            <a:avLst/>
          </a:prstGeom>
          <a:solidFill>
            <a:srgbClr val="7E784E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114" name="Jobbra nyíl 113"/>
          <p:cNvSpPr/>
          <p:nvPr/>
        </p:nvSpPr>
        <p:spPr>
          <a:xfrm rot="5400000" flipH="1">
            <a:off x="3946525" y="5360988"/>
            <a:ext cx="79375" cy="285750"/>
          </a:xfrm>
          <a:prstGeom prst="rightArrow">
            <a:avLst/>
          </a:prstGeom>
          <a:solidFill>
            <a:srgbClr val="7E784E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115" name="Jobbra nyíl 114"/>
          <p:cNvSpPr/>
          <p:nvPr/>
        </p:nvSpPr>
        <p:spPr>
          <a:xfrm rot="5400000" flipH="1">
            <a:off x="4422775" y="5360988"/>
            <a:ext cx="79375" cy="285750"/>
          </a:xfrm>
          <a:prstGeom prst="rightArrow">
            <a:avLst/>
          </a:prstGeom>
          <a:solidFill>
            <a:srgbClr val="7E784E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116" name="Jobbra nyíl 115"/>
          <p:cNvSpPr/>
          <p:nvPr/>
        </p:nvSpPr>
        <p:spPr>
          <a:xfrm rot="5400000" flipH="1">
            <a:off x="4946650" y="5360988"/>
            <a:ext cx="79375" cy="285750"/>
          </a:xfrm>
          <a:prstGeom prst="rightArrow">
            <a:avLst/>
          </a:prstGeom>
          <a:solidFill>
            <a:srgbClr val="7E784E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117" name="Jobbra nyíl 116"/>
          <p:cNvSpPr/>
          <p:nvPr/>
        </p:nvSpPr>
        <p:spPr>
          <a:xfrm rot="5400000" flipH="1">
            <a:off x="5470525" y="5360988"/>
            <a:ext cx="79375" cy="285750"/>
          </a:xfrm>
          <a:prstGeom prst="rightArrow">
            <a:avLst/>
          </a:prstGeom>
          <a:solidFill>
            <a:srgbClr val="7E784E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118" name="Jobbra nyíl 117"/>
          <p:cNvSpPr/>
          <p:nvPr/>
        </p:nvSpPr>
        <p:spPr>
          <a:xfrm rot="5400000" flipH="1">
            <a:off x="5946775" y="5360988"/>
            <a:ext cx="79375" cy="285750"/>
          </a:xfrm>
          <a:prstGeom prst="rightArrow">
            <a:avLst/>
          </a:prstGeom>
          <a:solidFill>
            <a:srgbClr val="7E784E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119" name="Jobbra nyíl 118"/>
          <p:cNvSpPr/>
          <p:nvPr/>
        </p:nvSpPr>
        <p:spPr>
          <a:xfrm rot="5400000" flipH="1">
            <a:off x="6423025" y="5360988"/>
            <a:ext cx="79375" cy="285750"/>
          </a:xfrm>
          <a:prstGeom prst="rightArrow">
            <a:avLst/>
          </a:prstGeom>
          <a:solidFill>
            <a:srgbClr val="7E784E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120" name="Jobbra nyíl 119"/>
          <p:cNvSpPr/>
          <p:nvPr/>
        </p:nvSpPr>
        <p:spPr>
          <a:xfrm rot="5400000" flipH="1">
            <a:off x="6899275" y="5360988"/>
            <a:ext cx="79375" cy="285750"/>
          </a:xfrm>
          <a:prstGeom prst="rightArrow">
            <a:avLst/>
          </a:prstGeom>
          <a:solidFill>
            <a:srgbClr val="7E784E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89" name="AutoShape 19"/>
          <p:cNvSpPr>
            <a:spLocks noChangeArrowheads="1"/>
          </p:cNvSpPr>
          <p:nvPr/>
        </p:nvSpPr>
        <p:spPr bwMode="auto">
          <a:xfrm>
            <a:off x="6415088" y="3454400"/>
            <a:ext cx="1714500" cy="352425"/>
          </a:xfrm>
          <a:prstGeom prst="roundRect">
            <a:avLst>
              <a:gd name="adj" fmla="val 8555"/>
            </a:avLst>
          </a:prstGeom>
          <a:solidFill>
            <a:schemeClr val="accent6">
              <a:lumMod val="50000"/>
            </a:schemeClr>
          </a:solidFill>
          <a:ln w="635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pPr algn="ctr" defTabSz="698088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prstClr val="white"/>
                </a:solidFill>
              </a:rPr>
              <a:t>Technológiai kooperációk </a:t>
            </a:r>
          </a:p>
          <a:p>
            <a:pPr algn="ctr" defTabSz="698088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prstClr val="white"/>
                </a:solidFill>
              </a:rPr>
              <a:t>működtetése</a:t>
            </a:r>
          </a:p>
        </p:txBody>
      </p:sp>
      <p:sp>
        <p:nvSpPr>
          <p:cNvPr id="92" name="AutoShape 19"/>
          <p:cNvSpPr>
            <a:spLocks noChangeArrowheads="1"/>
          </p:cNvSpPr>
          <p:nvPr/>
        </p:nvSpPr>
        <p:spPr bwMode="auto">
          <a:xfrm>
            <a:off x="1557338" y="3454400"/>
            <a:ext cx="1714500" cy="322263"/>
          </a:xfrm>
          <a:prstGeom prst="roundRect">
            <a:avLst>
              <a:gd name="adj" fmla="val 7778"/>
            </a:avLst>
          </a:prstGeom>
          <a:solidFill>
            <a:schemeClr val="accent6">
              <a:lumMod val="50000"/>
            </a:schemeClr>
          </a:solidFill>
          <a:ln w="635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lIns="0" tIns="0" rIns="0" bIns="0" anchor="ctr"/>
          <a:lstStyle/>
          <a:p>
            <a:pPr algn="ctr" defTabSz="698088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" dirty="0">
                <a:solidFill>
                  <a:prstClr val="white"/>
                </a:solidFill>
              </a:rPr>
              <a:t>Helyi piac megteremtése</a:t>
            </a:r>
          </a:p>
        </p:txBody>
      </p:sp>
      <p:sp>
        <p:nvSpPr>
          <p:cNvPr id="93" name="Lekerekített téglalap 92"/>
          <p:cNvSpPr/>
          <p:nvPr/>
        </p:nvSpPr>
        <p:spPr>
          <a:xfrm rot="5400000">
            <a:off x="1870396" y="2006045"/>
            <a:ext cx="216000" cy="1824000"/>
          </a:xfrm>
          <a:prstGeom prst="roundRect">
            <a:avLst/>
          </a:prstGeom>
          <a:solidFill>
            <a:schemeClr val="accent6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300" dirty="0">
                <a:solidFill>
                  <a:prstClr val="black"/>
                </a:solidFill>
              </a:rPr>
              <a:t>Turisztika</a:t>
            </a:r>
          </a:p>
        </p:txBody>
      </p:sp>
      <p:sp>
        <p:nvSpPr>
          <p:cNvPr id="98" name="Lekerekített téglalap 97"/>
          <p:cNvSpPr/>
          <p:nvPr/>
        </p:nvSpPr>
        <p:spPr>
          <a:xfrm rot="5400000">
            <a:off x="3775410" y="2006045"/>
            <a:ext cx="216000" cy="1824000"/>
          </a:xfrm>
          <a:prstGeom prst="roundRect">
            <a:avLst/>
          </a:prstGeom>
          <a:solidFill>
            <a:schemeClr val="accent6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300" dirty="0">
                <a:solidFill>
                  <a:prstClr val="black"/>
                </a:solidFill>
              </a:rPr>
              <a:t>Élelmiszeripar</a:t>
            </a:r>
          </a:p>
        </p:txBody>
      </p:sp>
      <p:sp>
        <p:nvSpPr>
          <p:cNvPr id="109" name="Lekerekített téglalap 108"/>
          <p:cNvSpPr/>
          <p:nvPr/>
        </p:nvSpPr>
        <p:spPr>
          <a:xfrm rot="5400000">
            <a:off x="5680423" y="2006045"/>
            <a:ext cx="216000" cy="1824000"/>
          </a:xfrm>
          <a:prstGeom prst="roundRect">
            <a:avLst/>
          </a:prstGeom>
          <a:solidFill>
            <a:schemeClr val="accent6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300" dirty="0">
                <a:solidFill>
                  <a:prstClr val="black"/>
                </a:solidFill>
              </a:rPr>
              <a:t>Mezőgazdaság</a:t>
            </a:r>
          </a:p>
        </p:txBody>
      </p:sp>
      <p:sp>
        <p:nvSpPr>
          <p:cNvPr id="110" name="Lekerekített téglalap 109"/>
          <p:cNvSpPr/>
          <p:nvPr/>
        </p:nvSpPr>
        <p:spPr>
          <a:xfrm rot="5400000">
            <a:off x="7585436" y="2006045"/>
            <a:ext cx="216000" cy="1824000"/>
          </a:xfrm>
          <a:prstGeom prst="roundRect">
            <a:avLst/>
          </a:prstGeom>
          <a:solidFill>
            <a:schemeClr val="accent6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300" dirty="0">
                <a:solidFill>
                  <a:prstClr val="black"/>
                </a:solidFill>
              </a:rPr>
              <a:t>Zöld technológiák</a:t>
            </a:r>
          </a:p>
        </p:txBody>
      </p:sp>
      <p:sp>
        <p:nvSpPr>
          <p:cNvPr id="131" name="Jobbra nyíl 130"/>
          <p:cNvSpPr/>
          <p:nvPr/>
        </p:nvSpPr>
        <p:spPr>
          <a:xfrm rot="5400000" flipH="1">
            <a:off x="2802731" y="2574132"/>
            <a:ext cx="80963" cy="285750"/>
          </a:xfrm>
          <a:prstGeom prst="rightArrow">
            <a:avLst/>
          </a:prstGeom>
          <a:solidFill>
            <a:srgbClr val="F79646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133" name="Jobbra nyíl 132"/>
          <p:cNvSpPr/>
          <p:nvPr/>
        </p:nvSpPr>
        <p:spPr>
          <a:xfrm rot="5400000" flipH="1">
            <a:off x="3801268" y="2574132"/>
            <a:ext cx="80963" cy="285750"/>
          </a:xfrm>
          <a:prstGeom prst="rightArrow">
            <a:avLst/>
          </a:prstGeom>
          <a:solidFill>
            <a:srgbClr val="F79646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135" name="Jobbra nyíl 134"/>
          <p:cNvSpPr/>
          <p:nvPr/>
        </p:nvSpPr>
        <p:spPr>
          <a:xfrm rot="5400000" flipH="1">
            <a:off x="4755356" y="2574132"/>
            <a:ext cx="80963" cy="285750"/>
          </a:xfrm>
          <a:prstGeom prst="rightArrow">
            <a:avLst/>
          </a:prstGeom>
          <a:solidFill>
            <a:srgbClr val="F79646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137" name="Jobbra nyíl 136"/>
          <p:cNvSpPr/>
          <p:nvPr/>
        </p:nvSpPr>
        <p:spPr>
          <a:xfrm rot="5400000" flipH="1">
            <a:off x="5803106" y="2574132"/>
            <a:ext cx="80963" cy="285750"/>
          </a:xfrm>
          <a:prstGeom prst="rightArrow">
            <a:avLst/>
          </a:prstGeom>
          <a:solidFill>
            <a:srgbClr val="F79646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139" name="Jobbra nyíl 138"/>
          <p:cNvSpPr/>
          <p:nvPr/>
        </p:nvSpPr>
        <p:spPr>
          <a:xfrm rot="5400000" flipH="1">
            <a:off x="6755606" y="2574132"/>
            <a:ext cx="80963" cy="285750"/>
          </a:xfrm>
          <a:prstGeom prst="rightArrow">
            <a:avLst/>
          </a:prstGeom>
          <a:solidFill>
            <a:srgbClr val="F79646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771" tIns="41884" rIns="83771" bIns="41884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>
              <a:solidFill>
                <a:prstClr val="white"/>
              </a:solidFill>
            </a:endParaRPr>
          </a:p>
        </p:txBody>
      </p:sp>
      <p:sp>
        <p:nvSpPr>
          <p:cNvPr id="62546" name="Szövegdoboz 140"/>
          <p:cNvSpPr txBox="1">
            <a:spLocks noChangeArrowheads="1"/>
          </p:cNvSpPr>
          <p:nvPr/>
        </p:nvSpPr>
        <p:spPr bwMode="auto">
          <a:xfrm>
            <a:off x="284163" y="387350"/>
            <a:ext cx="7872412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3771" tIns="41884" rIns="83771" bIns="4188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altLang="hu-HU" sz="1500" b="1">
                <a:solidFill>
                  <a:srgbClr val="000000"/>
                </a:solidFill>
                <a:latin typeface="Calibri" pitchFamily="34" charset="0"/>
              </a:rPr>
              <a:t>FŐ CÉL: A hegyháti települések mikro térségi összefogással szinergikus növekedésre legyenek képesek</a:t>
            </a:r>
          </a:p>
          <a:p>
            <a:pPr algn="ctr" eaLnBrk="1" hangingPunct="1"/>
            <a:endParaRPr lang="hu-HU" altLang="hu-HU" sz="1500" b="1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055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1143000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Összefogásban az Észak- Hegyhátért</a:t>
            </a:r>
            <a:r>
              <a:rPr lang="hu-HU" dirty="0"/>
              <a:t/>
            </a:r>
            <a:br>
              <a:rPr lang="hu-HU" dirty="0"/>
            </a:br>
            <a:r>
              <a:rPr lang="hu-HU" sz="2200" dirty="0"/>
              <a:t>EFOP-1.3.5-16 - Társadalmi szerepvállalás erősítése a közösségek fejlesztésével 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79512" y="1417638"/>
            <a:ext cx="5194920" cy="4525963"/>
          </a:xfrm>
        </p:spPr>
        <p:txBody>
          <a:bodyPr>
            <a:normAutofit fontScale="55000" lnSpcReduction="20000"/>
          </a:bodyPr>
          <a:lstStyle/>
          <a:p>
            <a:pPr marL="0" lvl="0" indent="0">
              <a:buNone/>
            </a:pPr>
            <a:r>
              <a:rPr lang="hu-HU" dirty="0" smtClean="0"/>
              <a:t>1. Családi </a:t>
            </a:r>
            <a:r>
              <a:rPr lang="hu-HU" dirty="0"/>
              <a:t>életre nevelés projektfüzér:</a:t>
            </a:r>
            <a:endParaRPr lang="hu-HU" sz="2800" dirty="0"/>
          </a:p>
          <a:p>
            <a:pPr lvl="1"/>
            <a:r>
              <a:rPr lang="hu-HU" dirty="0"/>
              <a:t>Életvezetési kompetencia fejlesztés </a:t>
            </a:r>
            <a:endParaRPr lang="hu-HU" sz="2400" dirty="0"/>
          </a:p>
          <a:p>
            <a:pPr lvl="1"/>
            <a:r>
              <a:rPr lang="hu-HU" dirty="0"/>
              <a:t>Térségi beszélgető körök alakítása</a:t>
            </a:r>
            <a:endParaRPr lang="hu-HU" sz="2400" dirty="0"/>
          </a:p>
          <a:p>
            <a:pPr lvl="1"/>
            <a:r>
              <a:rPr lang="hu-HU" dirty="0"/>
              <a:t>A házasság hete beszélgető körök </a:t>
            </a:r>
            <a:endParaRPr lang="hu-HU" sz="2400" dirty="0"/>
          </a:p>
          <a:p>
            <a:pPr lvl="1"/>
            <a:r>
              <a:rPr lang="hu-HU" dirty="0"/>
              <a:t>Családi napok az Észak Hegyháton</a:t>
            </a:r>
            <a:endParaRPr lang="hu-HU" sz="2400" dirty="0"/>
          </a:p>
          <a:p>
            <a:pPr marL="0" indent="0">
              <a:buNone/>
            </a:pPr>
            <a:endParaRPr lang="hu-HU" sz="2800" dirty="0"/>
          </a:p>
          <a:p>
            <a:pPr marL="0" lvl="0" indent="0">
              <a:buNone/>
            </a:pPr>
            <a:r>
              <a:rPr lang="hu-HU" dirty="0" smtClean="0"/>
              <a:t>2. Észak- </a:t>
            </a:r>
            <a:r>
              <a:rPr lang="hu-HU" dirty="0"/>
              <a:t>hegyháti érték és identitás projektfüzér:</a:t>
            </a:r>
            <a:endParaRPr lang="hu-HU" sz="2800" dirty="0"/>
          </a:p>
          <a:p>
            <a:pPr lvl="1"/>
            <a:r>
              <a:rPr lang="hu-HU" dirty="0"/>
              <a:t>Értékvadász tréning</a:t>
            </a:r>
            <a:endParaRPr lang="hu-HU" sz="2400" dirty="0"/>
          </a:p>
          <a:p>
            <a:pPr lvl="1"/>
            <a:r>
              <a:rPr lang="hu-HU" dirty="0"/>
              <a:t>Érték klubok alakítása</a:t>
            </a:r>
            <a:endParaRPr lang="hu-HU" sz="2400" dirty="0"/>
          </a:p>
          <a:p>
            <a:pPr lvl="1"/>
            <a:r>
              <a:rPr lang="hu-HU" dirty="0"/>
              <a:t> Települési értéknapok</a:t>
            </a:r>
            <a:endParaRPr lang="hu-HU" sz="2400" dirty="0"/>
          </a:p>
          <a:p>
            <a:pPr lvl="1"/>
            <a:r>
              <a:rPr lang="hu-HU" dirty="0"/>
              <a:t>Tematikus értéknapok</a:t>
            </a:r>
            <a:endParaRPr lang="hu-HU" sz="2400" dirty="0"/>
          </a:p>
          <a:p>
            <a:pPr lvl="1"/>
            <a:r>
              <a:rPr lang="hu-HU" dirty="0"/>
              <a:t>Jótékonysági Észak- Hegyháti Adventi Vásár szervezés</a:t>
            </a:r>
            <a:endParaRPr lang="hu-HU" sz="2400" dirty="0"/>
          </a:p>
          <a:p>
            <a:pPr marL="0" indent="0">
              <a:buNone/>
            </a:pPr>
            <a:r>
              <a:rPr lang="hu-HU" dirty="0"/>
              <a:t> </a:t>
            </a:r>
            <a:endParaRPr lang="hu-HU" sz="2800" dirty="0"/>
          </a:p>
          <a:p>
            <a:pPr marL="0" lvl="0" indent="0">
              <a:buNone/>
            </a:pPr>
            <a:r>
              <a:rPr lang="hu-HU" dirty="0" smtClean="0"/>
              <a:t>3. Cselekvő </a:t>
            </a:r>
            <a:r>
              <a:rPr lang="hu-HU" dirty="0"/>
              <a:t>állampolgáriság projektfüzér:</a:t>
            </a:r>
            <a:endParaRPr lang="hu-HU" sz="2800" dirty="0"/>
          </a:p>
          <a:p>
            <a:pPr lvl="1"/>
            <a:r>
              <a:rPr lang="hu-HU" dirty="0"/>
              <a:t>Jövőtervező műhelysorozat</a:t>
            </a:r>
            <a:endParaRPr lang="hu-HU" sz="2400" dirty="0"/>
          </a:p>
          <a:p>
            <a:pPr lvl="1"/>
            <a:r>
              <a:rPr lang="hu-HU" dirty="0"/>
              <a:t>Térségi ifjúságpolitikai koncepció és cselekvési terv műhelysorozat</a:t>
            </a:r>
            <a:endParaRPr lang="hu-HU" sz="2400" dirty="0"/>
          </a:p>
          <a:p>
            <a:pPr lvl="1"/>
            <a:r>
              <a:rPr lang="hu-HU" dirty="0"/>
              <a:t>Térségi önkéntes stratégia műhelysorozat</a:t>
            </a:r>
            <a:endParaRPr lang="hu-HU" sz="2400" dirty="0"/>
          </a:p>
          <a:p>
            <a:endParaRPr lang="hu-HU" dirty="0"/>
          </a:p>
        </p:txBody>
      </p:sp>
      <p:sp>
        <p:nvSpPr>
          <p:cNvPr id="4" name="Téglalap 3"/>
          <p:cNvSpPr/>
          <p:nvPr/>
        </p:nvSpPr>
        <p:spPr>
          <a:xfrm>
            <a:off x="2619358" y="5971910"/>
            <a:ext cx="61926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 smtClean="0"/>
              <a:t>Támogatott szervezet: 	Alapítvány Alsómocsoládért</a:t>
            </a:r>
          </a:p>
          <a:p>
            <a:r>
              <a:rPr lang="hu-HU" dirty="0" smtClean="0"/>
              <a:t>Támogatási összeg: 		24 </a:t>
            </a:r>
            <a:r>
              <a:rPr lang="hu-HU" dirty="0"/>
              <a:t>955 </a:t>
            </a:r>
            <a:r>
              <a:rPr lang="hu-HU" dirty="0" smtClean="0"/>
              <a:t>627 HUF</a:t>
            </a:r>
          </a:p>
          <a:p>
            <a:r>
              <a:rPr lang="hu-HU" dirty="0" smtClean="0"/>
              <a:t>Szerződés kötés alatt</a:t>
            </a:r>
            <a:endParaRPr lang="hu-HU" dirty="0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410502"/>
            <a:ext cx="2873837" cy="2155378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702" y="3663712"/>
            <a:ext cx="2882263" cy="2161697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6230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Lépés-Váltás az Észak Hegyháton</a:t>
            </a:r>
            <a:br>
              <a:rPr lang="hu-HU" dirty="0" smtClean="0"/>
            </a:br>
            <a:r>
              <a:rPr lang="hu-HU" sz="2600" dirty="0"/>
              <a:t>EFOP-1.5.3-16 </a:t>
            </a:r>
            <a:r>
              <a:rPr lang="hu-HU" sz="2600" dirty="0" smtClean="0"/>
              <a:t>- </a:t>
            </a:r>
            <a:r>
              <a:rPr lang="hu-HU" sz="2600" dirty="0"/>
              <a:t>Humán közszolgáltatások fejlesztése térségi szemléletben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412095"/>
            <a:ext cx="3936437" cy="2952328"/>
          </a:xfrm>
          <a:ln w="22225">
            <a:solidFill>
              <a:schemeClr val="tx1"/>
            </a:solidFill>
          </a:ln>
        </p:spPr>
      </p:pic>
      <p:sp>
        <p:nvSpPr>
          <p:cNvPr id="6" name="Téglalap 5"/>
          <p:cNvSpPr/>
          <p:nvPr/>
        </p:nvSpPr>
        <p:spPr>
          <a:xfrm>
            <a:off x="107504" y="1268760"/>
            <a:ext cx="4402832" cy="3729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hu-H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humán közszolgáltatások terén jelentkező szakemberhiány enyhítését szolgáló ösztönző programok megvalósítása</a:t>
            </a:r>
            <a:endParaRPr lang="hu-H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hu-H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hátrányos helyzetű csoportok foglalkoztathatóságra való felkészítésének, munkaerő-piaci eszközökben való részesedésének és munkaerő-piacon való megjelenésének elősegítése</a:t>
            </a:r>
            <a:endParaRPr lang="hu-H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hu-H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helyi kisközösségek társadalom-szervező szerepének megerősítése</a:t>
            </a:r>
            <a:endParaRPr lang="hu-H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hu-H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vidék megtartó képességének erősítése, valamint az ezzel kapcsolatos </a:t>
            </a:r>
            <a:r>
              <a:rPr lang="hu-H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disszemináció</a:t>
            </a:r>
            <a:r>
              <a:rPr lang="hu-H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támogatása</a:t>
            </a:r>
            <a:endParaRPr lang="hu-H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hu-H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kultúrák közötti párbeszéd erősítése</a:t>
            </a:r>
            <a:endParaRPr lang="hu-H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2308920" y="4998094"/>
            <a:ext cx="68350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i="1" dirty="0" smtClean="0"/>
              <a:t>Konzorcium vezető szervezet:  </a:t>
            </a:r>
            <a:r>
              <a:rPr lang="hu-HU" dirty="0" smtClean="0"/>
              <a:t>Alsómocsolád Község Önkormányzata</a:t>
            </a:r>
          </a:p>
          <a:p>
            <a:r>
              <a:rPr lang="hu-HU" b="1" i="1" dirty="0" smtClean="0"/>
              <a:t>Konzorciumi partnerek: </a:t>
            </a:r>
            <a:r>
              <a:rPr lang="hu-HU" dirty="0" smtClean="0"/>
              <a:t>Mágocs város, Bikal község, Kisvaszar község, Mekényes község, Nagyhajmás község önkormányzatai, Nagyhajmási Roma Nemzetiségi Önkormányzat</a:t>
            </a:r>
          </a:p>
          <a:p>
            <a:r>
              <a:rPr lang="hu-HU" dirty="0" smtClean="0"/>
              <a:t>Igényelt támogatási összeg: 		250.000.000.- HUF</a:t>
            </a:r>
          </a:p>
          <a:p>
            <a:r>
              <a:rPr lang="hu-HU" b="1" i="1" dirty="0" smtClean="0"/>
              <a:t>Benyújtva</a:t>
            </a:r>
            <a:endParaRPr lang="hu-HU" b="1" i="1" dirty="0"/>
          </a:p>
        </p:txBody>
      </p:sp>
    </p:spTree>
    <p:extLst>
      <p:ext uri="{BB962C8B-B14F-4D97-AF65-F5344CB8AC3E}">
        <p14:creationId xmlns:p14="http://schemas.microsoft.com/office/powerpoint/2010/main" val="458587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Cím 1"/>
          <p:cNvSpPr>
            <a:spLocks noGrp="1"/>
          </p:cNvSpPr>
          <p:nvPr>
            <p:ph type="title"/>
          </p:nvPr>
        </p:nvSpPr>
        <p:spPr>
          <a:xfrm>
            <a:off x="-60325" y="116632"/>
            <a:ext cx="7272337" cy="1143000"/>
          </a:xfrm>
        </p:spPr>
        <p:txBody>
          <a:bodyPr/>
          <a:lstStyle/>
          <a:p>
            <a:pPr eaLnBrk="1" hangingPunct="1"/>
            <a:r>
              <a:rPr lang="hu-HU" sz="3200" dirty="0" smtClean="0"/>
              <a:t>Pozícionáljuk magunkat </a:t>
            </a:r>
            <a:r>
              <a:rPr lang="hu-HU" sz="3200" dirty="0" err="1" smtClean="0"/>
              <a:t>EUrópában</a:t>
            </a:r>
            <a:r>
              <a:rPr lang="hu-HU" sz="3200" dirty="0" smtClean="0"/>
              <a:t/>
            </a:r>
            <a:br>
              <a:rPr lang="hu-HU" sz="3200" dirty="0" smtClean="0"/>
            </a:br>
            <a:r>
              <a:rPr lang="hu-HU" sz="2800" dirty="0" smtClean="0"/>
              <a:t>Magyar Európa Park Szövetség</a:t>
            </a:r>
          </a:p>
        </p:txBody>
      </p:sp>
      <p:pic>
        <p:nvPicPr>
          <p:cNvPr id="63491" name="Picture 6" descr="C:\Users\Balogh Anikó\Documents\Pályázatok\2010\Falumegújítási díj 2010. nemzetközi\Képes könyv\képek\Európa elrablás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333375"/>
            <a:ext cx="2138362" cy="155575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492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2154238"/>
            <a:ext cx="2181225" cy="1635125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493" name="Picture 11" descr="http://rb.irisz.hu:81/agipocok/images/costum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390931"/>
            <a:ext cx="1397000" cy="175260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églalap 10"/>
          <p:cNvSpPr/>
          <p:nvPr/>
        </p:nvSpPr>
        <p:spPr>
          <a:xfrm>
            <a:off x="684212" y="3170238"/>
            <a:ext cx="3671887" cy="11684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hu-HU" sz="1400" i="1" dirty="0">
                <a:latin typeface="+mj-lt"/>
              </a:rPr>
              <a:t>„Lelkünk mélyén úgy kering érzelmeink lángja, </a:t>
            </a:r>
            <a:br>
              <a:rPr lang="hu-HU" sz="1400" i="1" dirty="0">
                <a:latin typeface="+mj-lt"/>
              </a:rPr>
            </a:br>
            <a:r>
              <a:rPr lang="hu-HU" sz="1400" i="1" dirty="0">
                <a:latin typeface="+mj-lt"/>
              </a:rPr>
              <a:t>Mint a vér a maga mély medrén, lankadatlan, </a:t>
            </a:r>
            <a:br>
              <a:rPr lang="hu-HU" sz="1400" i="1" dirty="0">
                <a:latin typeface="+mj-lt"/>
              </a:rPr>
            </a:br>
            <a:r>
              <a:rPr lang="hu-HU" sz="1400" i="1" dirty="0">
                <a:latin typeface="+mj-lt"/>
              </a:rPr>
              <a:t>S ami vért megsejtet két orcám pirossága, </a:t>
            </a:r>
            <a:br>
              <a:rPr lang="hu-HU" sz="1400" i="1" dirty="0">
                <a:latin typeface="+mj-lt"/>
              </a:rPr>
            </a:br>
            <a:r>
              <a:rPr lang="hu-HU" sz="1400" i="1" dirty="0">
                <a:latin typeface="+mj-lt"/>
              </a:rPr>
              <a:t>Annyi érzést lát a nép érző dalaimban. „</a:t>
            </a:r>
          </a:p>
          <a:p>
            <a:pPr algn="r">
              <a:defRPr/>
            </a:pPr>
            <a:r>
              <a:rPr lang="hu-HU" sz="1400" dirty="0">
                <a:latin typeface="+mj-lt"/>
              </a:rPr>
              <a:t>/ Mickiewicz: Ősök/</a:t>
            </a:r>
          </a:p>
        </p:txBody>
      </p:sp>
      <p:pic>
        <p:nvPicPr>
          <p:cNvPr id="63495" name="Picture 1" descr="\\Dlink\Volume_1\2014 év anyagai\Képek\Május\Európa Nap és Magunk kenyerén a munka ünnepén - '14.05.01\P5010029.JPG"/>
          <p:cNvPicPr>
            <a:picLocks noGrp="1" noChangeAspect="1" noChangeArrowheads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4365625"/>
            <a:ext cx="2774950" cy="2081213"/>
          </a:xfrm>
          <a:noFill/>
          <a:ln w="222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3496" name="Picture 2" descr="\\Dlink\Volume_1\2014 év anyagai\Képek\Május\Európa Nap és Magunk kenyerén a munka ünnepén - '14.05.01\P501001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4384675"/>
            <a:ext cx="2735262" cy="2052638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49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8688" y="4365625"/>
            <a:ext cx="3067050" cy="2066925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498" name="Picture 7" descr="E:\Képek\Képek Európa Park Vértes\04_zengovarkony\DSC_5322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83048"/>
            <a:ext cx="1873250" cy="271145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7371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Cím 1"/>
          <p:cNvSpPr>
            <a:spLocks noGrp="1"/>
          </p:cNvSpPr>
          <p:nvPr>
            <p:ph type="title"/>
          </p:nvPr>
        </p:nvSpPr>
        <p:spPr>
          <a:xfrm>
            <a:off x="495300" y="116632"/>
            <a:ext cx="7786687" cy="1143000"/>
          </a:xfrm>
        </p:spPr>
        <p:txBody>
          <a:bodyPr>
            <a:normAutofit/>
          </a:bodyPr>
          <a:lstStyle/>
          <a:p>
            <a:r>
              <a:rPr lang="hu-HU" sz="2800" b="1" dirty="0" smtClean="0"/>
              <a:t>Erősítjük az értékalapú hálózatainkat</a:t>
            </a:r>
            <a:br>
              <a:rPr lang="hu-HU" sz="2800" b="1" dirty="0" smtClean="0"/>
            </a:br>
            <a:r>
              <a:rPr lang="hu-HU" sz="2000" dirty="0" smtClean="0"/>
              <a:t>Hét Patak Gyöngye Natúrpark</a:t>
            </a:r>
          </a:p>
        </p:txBody>
      </p:sp>
      <p:pic>
        <p:nvPicPr>
          <p:cNvPr id="645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350" y="1112838"/>
            <a:ext cx="2038350" cy="1416050"/>
          </a:xfrm>
          <a:prstGeom prst="rect">
            <a:avLst/>
          </a:prstGeom>
          <a:noFill/>
          <a:ln w="222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ím 1"/>
          <p:cNvSpPr txBox="1">
            <a:spLocks/>
          </p:cNvSpPr>
          <p:nvPr/>
        </p:nvSpPr>
        <p:spPr bwMode="auto">
          <a:xfrm>
            <a:off x="466725" y="1663700"/>
            <a:ext cx="2808288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hu-HU" sz="2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8település:</a:t>
            </a:r>
          </a:p>
          <a:p>
            <a:pPr lvl="1" eaLnBrk="0" hangingPunct="0">
              <a:buFont typeface="Wingdings" pitchFamily="2" charset="2"/>
              <a:buChar char="ü"/>
              <a:defRPr/>
            </a:pPr>
            <a:r>
              <a:rPr lang="hu-HU" sz="20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Alsómocsolád</a:t>
            </a:r>
          </a:p>
          <a:p>
            <a:pPr lvl="1" eaLnBrk="0" hangingPunct="0">
              <a:buFont typeface="Wingdings" pitchFamily="2" charset="2"/>
              <a:buChar char="ü"/>
              <a:defRPr/>
            </a:pPr>
            <a:r>
              <a:rPr lang="hu-HU" sz="20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Ág</a:t>
            </a:r>
          </a:p>
          <a:p>
            <a:pPr lvl="1" eaLnBrk="0" hangingPunct="0">
              <a:buFont typeface="Wingdings" pitchFamily="2" charset="2"/>
              <a:buChar char="ü"/>
              <a:defRPr/>
            </a:pPr>
            <a:r>
              <a:rPr lang="hu-HU" sz="20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Csikóstőttős</a:t>
            </a:r>
          </a:p>
          <a:p>
            <a:pPr lvl="1" eaLnBrk="0" hangingPunct="0">
              <a:buFont typeface="Wingdings" pitchFamily="2" charset="2"/>
              <a:buChar char="ü"/>
              <a:defRPr/>
            </a:pPr>
            <a:r>
              <a:rPr lang="hu-HU" sz="20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Gerényes</a:t>
            </a:r>
          </a:p>
          <a:p>
            <a:pPr lvl="1" eaLnBrk="0" hangingPunct="0">
              <a:buFont typeface="Wingdings" pitchFamily="2" charset="2"/>
              <a:buChar char="ü"/>
              <a:defRPr/>
            </a:pPr>
            <a:r>
              <a:rPr lang="hu-HU" sz="20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Kárász</a:t>
            </a:r>
          </a:p>
          <a:p>
            <a:pPr lvl="1" eaLnBrk="0" hangingPunct="0">
              <a:buFont typeface="Wingdings" pitchFamily="2" charset="2"/>
              <a:buChar char="ü"/>
              <a:defRPr/>
            </a:pPr>
            <a:r>
              <a:rPr lang="hu-HU" sz="20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Kisvaszar</a:t>
            </a:r>
          </a:p>
          <a:p>
            <a:pPr lvl="1" eaLnBrk="0" hangingPunct="0">
              <a:buFont typeface="Wingdings" pitchFamily="2" charset="2"/>
              <a:buChar char="ü"/>
              <a:defRPr/>
            </a:pPr>
            <a:r>
              <a:rPr lang="hu-HU" sz="20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Köblény</a:t>
            </a:r>
          </a:p>
          <a:p>
            <a:pPr lvl="1" eaLnBrk="0" hangingPunct="0">
              <a:buFont typeface="Wingdings" pitchFamily="2" charset="2"/>
              <a:buChar char="ü"/>
              <a:defRPr/>
            </a:pPr>
            <a:r>
              <a:rPr lang="hu-HU" sz="20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Szalatnak</a:t>
            </a:r>
          </a:p>
        </p:txBody>
      </p:sp>
      <p:pic>
        <p:nvPicPr>
          <p:cNvPr id="6451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29125"/>
            <a:ext cx="5118100" cy="2373313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518" name="Picture 4" descr="https://fbcdn-sphotos-g-a.akamaihd.net/hphotos-ak-xfa1/v/t1.0-9/10487361_513289112149811_4118052841085434056_n.jpg?oh=4179d2828326f23800081369d8c0db04&amp;oe=5489646B&amp;__gda__=1419784029_f20a9b20fb7d1d246d83cbc88586176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4460875"/>
            <a:ext cx="1389062" cy="2314575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519" name="Picture 2" descr="https://fbcdn-sphotos-d-a.akamaihd.net/hphotos-ak-xfp1/v/t1.0-9/10383885_525006334311422_4510206245953479219_n.jpg?oh=7cd5aa6fad9a6d9e8f02a56eef3fc778&amp;oe=5491D36B&amp;__gda__=1417961442_cb45133fea4a7c7e7232b7ef94e51ac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460875"/>
            <a:ext cx="1389063" cy="2314575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upload.wikimedia.org/wikipedia/hu/thumb/7/70/Csik%C3%B3st%C5%91tt%C5%91s.JPG/400px-Csik%C3%B3st%C5%91tt%C5%91s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00363" y="1612900"/>
            <a:ext cx="3400425" cy="2547938"/>
          </a:xfrm>
          <a:prstGeom prst="rect">
            <a:avLst/>
          </a:prstGeom>
          <a:noFill/>
          <a:ln w="25400">
            <a:solidFill>
              <a:schemeClr val="accent3"/>
            </a:solidFill>
          </a:ln>
          <a:extLst/>
        </p:spPr>
      </p:pic>
      <p:pic>
        <p:nvPicPr>
          <p:cNvPr id="11" name="Picture 2" descr="https://mw2.google.com/mw-panoramio/photos/medium/6088043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37350" y="2708275"/>
            <a:ext cx="2047875" cy="1535113"/>
          </a:xfrm>
          <a:prstGeom prst="rect">
            <a:avLst/>
          </a:prstGeom>
          <a:noFill/>
          <a:ln w="25400">
            <a:solidFill>
              <a:schemeClr val="accent3"/>
            </a:solidFill>
          </a:ln>
          <a:extLst/>
        </p:spPr>
      </p:pic>
    </p:spTree>
    <p:extLst>
      <p:ext uri="{BB962C8B-B14F-4D97-AF65-F5344CB8AC3E}">
        <p14:creationId xmlns:p14="http://schemas.microsoft.com/office/powerpoint/2010/main" val="2179190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2612154"/>
              </p:ext>
            </p:extLst>
          </p:nvPr>
        </p:nvGraphicFramePr>
        <p:xfrm>
          <a:off x="127397" y="1356119"/>
          <a:ext cx="4772025" cy="16406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53441"/>
                <a:gridCol w="1763593"/>
                <a:gridCol w="1454991"/>
              </a:tblGrid>
              <a:tr h="370690"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 dirty="0">
                          <a:effectLst/>
                        </a:rPr>
                        <a:t> 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30" marR="4930" marT="493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 dirty="0">
                          <a:effectLst/>
                        </a:rPr>
                        <a:t>Mezőgazdaság élénkítő programelem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30" marR="4930" marT="493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 dirty="0">
                          <a:effectLst/>
                        </a:rPr>
                        <a:t>Házunk tája programelem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30" marR="4930" marT="4930" marB="0" anchor="b"/>
                </a:tc>
              </a:tr>
              <a:tr h="270547"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</a:rPr>
                        <a:t>Családok száma 2013.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30" marR="4930" marT="493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</a:rPr>
                        <a:t>18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30" marR="4930" marT="493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</a:rPr>
                        <a:t>23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30" marR="4930" marT="4930" marB="0" anchor="b"/>
                </a:tc>
              </a:tr>
              <a:tr h="270547"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</a:rPr>
                        <a:t>Családok száma 2014.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30" marR="4930" marT="493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</a:rPr>
                        <a:t>12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30" marR="4930" marT="493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</a:rPr>
                        <a:t>16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30" marR="4930" marT="4930" marB="0" anchor="b"/>
                </a:tc>
              </a:tr>
              <a:tr h="270547"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</a:rPr>
                        <a:t>Családok száma 2015.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30" marR="4930" marT="493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</a:rPr>
                        <a:t>15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30" marR="4930" marT="493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</a:rPr>
                        <a:t>4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30" marR="4930" marT="4930" marB="0" anchor="b"/>
                </a:tc>
              </a:tr>
              <a:tr h="270547"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</a:rPr>
                        <a:t>Családok száma 2016.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30" marR="4930" marT="493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</a:rPr>
                        <a:t>6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30" marR="4930" marT="493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</a:rPr>
                        <a:t>5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30" marR="4930" marT="4930" marB="0" anchor="b"/>
                </a:tc>
              </a:tr>
              <a:tr h="187810"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 dirty="0">
                          <a:effectLst/>
                        </a:rPr>
                        <a:t>Mindösszesen: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30" marR="4930" marT="493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</a:rPr>
                        <a:t>51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30" marR="4930" marT="493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</a:rPr>
                        <a:t>48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30" marR="4930" marT="4930" marB="0" anchor="b"/>
                </a:tc>
              </a:tr>
            </a:tbl>
          </a:graphicData>
        </a:graphic>
      </p:graphicFrame>
      <p:sp>
        <p:nvSpPr>
          <p:cNvPr id="6176" name="Tartalom helye 2"/>
          <p:cNvSpPr txBox="1">
            <a:spLocks/>
          </p:cNvSpPr>
          <p:nvPr/>
        </p:nvSpPr>
        <p:spPr bwMode="auto">
          <a:xfrm>
            <a:off x="127397" y="3174012"/>
            <a:ext cx="4876651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hu-HU" altLang="hu-HU" sz="1800" dirty="0"/>
              <a:t>szolgáltatási adatbázis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u-HU" altLang="hu-HU" sz="1800" dirty="0"/>
              <a:t>tudatos fogyasztás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u-HU" altLang="hu-HU" sz="1800" dirty="0"/>
              <a:t>„önkiszolgáló rendezvények”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u-HU" altLang="hu-HU" sz="1800" dirty="0"/>
              <a:t> újraéledt házkörüli gazdálkodás, jelentős lépés az önfenntartás felé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u-HU" altLang="hu-HU" sz="1800" dirty="0"/>
              <a:t>rendszeres párbeszéd, folyamatosan fejlődő program, új elem a vállalkozásfejlesztés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altLang="hu-HU" sz="2100" dirty="0"/>
          </a:p>
        </p:txBody>
      </p:sp>
      <p:pic>
        <p:nvPicPr>
          <p:cNvPr id="6177" name="Kép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8497" y="1271588"/>
            <a:ext cx="3914775" cy="1809750"/>
          </a:xfrm>
          <a:prstGeom prst="rect">
            <a:avLst/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8" name="Picture 6" descr="F:\Képek\Május\Majális - '13.05.01\P50201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270647"/>
            <a:ext cx="1809750" cy="2413397"/>
          </a:xfrm>
          <a:prstGeom prst="rect">
            <a:avLst/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9" name="Picture 5" descr="F:\Képek\Május\Majális - '13.05.01\P502005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3976" y="3808810"/>
            <a:ext cx="1803797" cy="1300163"/>
          </a:xfrm>
          <a:prstGeom prst="rect">
            <a:avLst/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80" name="Cím 1"/>
          <p:cNvSpPr txBox="1">
            <a:spLocks/>
          </p:cNvSpPr>
          <p:nvPr/>
        </p:nvSpPr>
        <p:spPr bwMode="auto">
          <a:xfrm>
            <a:off x="157863" y="170573"/>
            <a:ext cx="8662609" cy="994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hu-HU" altLang="hu-HU" sz="3200" b="1" dirty="0" smtClean="0">
                <a:latin typeface="Calibri Light" panose="020F0302020204030204" pitchFamily="34" charset="0"/>
              </a:rPr>
              <a:t>Élünk a „Magunk </a:t>
            </a:r>
            <a:r>
              <a:rPr lang="hu-HU" altLang="hu-HU" sz="3200" b="1" dirty="0">
                <a:latin typeface="Calibri Light" panose="020F0302020204030204" pitchFamily="34" charset="0"/>
              </a:rPr>
              <a:t>kenyerén”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hu-HU" altLang="hu-HU" sz="3200" b="1" dirty="0">
                <a:latin typeface="Calibri Light" panose="020F0302020204030204" pitchFamily="34" charset="0"/>
              </a:rPr>
              <a:t>helyi gazdaságfejlesztési program</a:t>
            </a:r>
          </a:p>
        </p:txBody>
      </p:sp>
    </p:spTree>
    <p:extLst>
      <p:ext uri="{BB962C8B-B14F-4D97-AF65-F5344CB8AC3E}">
        <p14:creationId xmlns:p14="http://schemas.microsoft.com/office/powerpoint/2010/main" val="63507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ím 1"/>
          <p:cNvSpPr>
            <a:spLocks noGrp="1"/>
          </p:cNvSpPr>
          <p:nvPr>
            <p:ph type="title"/>
          </p:nvPr>
        </p:nvSpPr>
        <p:spPr>
          <a:xfrm>
            <a:off x="539552" y="539308"/>
            <a:ext cx="7886700" cy="690563"/>
          </a:xfrm>
        </p:spPr>
        <p:txBody>
          <a:bodyPr>
            <a:normAutofit fontScale="90000"/>
          </a:bodyPr>
          <a:lstStyle/>
          <a:p>
            <a:pPr algn="ctr"/>
            <a:r>
              <a:rPr lang="hu-HU" altLang="hu-HU" b="1" dirty="0" smtClean="0"/>
              <a:t>Közösségi pénz a RIGAC</a:t>
            </a:r>
          </a:p>
        </p:txBody>
      </p:sp>
      <p:sp>
        <p:nvSpPr>
          <p:cNvPr id="7171" name="Téglalap 2"/>
          <p:cNvSpPr>
            <a:spLocks noChangeArrowheads="1"/>
          </p:cNvSpPr>
          <p:nvPr/>
        </p:nvSpPr>
        <p:spPr bwMode="auto">
          <a:xfrm>
            <a:off x="345281" y="1493044"/>
            <a:ext cx="8667750" cy="1546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hu-HU" altLang="hu-HU" sz="1350">
                <a:solidFill>
                  <a:srgbClr val="00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Alsómocsolád Község Önkormányzata 2013. május 1-jén, 7,5 millió Ft értékben helyi fizetőeszközt bocsátott ki, majd 2015-ben visszavonta és a Mocsoládi Cognitív Mentor Közhasznú NKFT bocsájtotta ki.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hu-HU" altLang="hu-HU" sz="1350">
                <a:solidFill>
                  <a:srgbClr val="00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A helyi pénz hasonlóan funkcionál, mint a hivatalos fizetőeszköz, de kizárólag Alsómocsolád közigazgatási területén lehet vele fizetni.  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hu-HU" altLang="hu-HU" sz="1350">
                <a:solidFill>
                  <a:srgbClr val="00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A Rigac kiegészítő jövedelmet biztosít, élénkíti a helyi gazdaságot, mert ösztönzi helyi áruk előállítását, és a helyi szolgáltatások nyújtására sarkall.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hu-HU" altLang="hu-HU" sz="1350">
                <a:solidFill>
                  <a:srgbClr val="00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Kíméli a hivatalos fizetőeszközt, a forintot. </a:t>
            </a:r>
            <a:endParaRPr lang="hu-HU" altLang="hu-HU" sz="1350"/>
          </a:p>
        </p:txBody>
      </p:sp>
      <p:pic>
        <p:nvPicPr>
          <p:cNvPr id="7172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341" y="3302794"/>
            <a:ext cx="6138863" cy="259080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2883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ím 1"/>
          <p:cNvSpPr>
            <a:spLocks noGrp="1"/>
          </p:cNvSpPr>
          <p:nvPr>
            <p:ph type="title"/>
          </p:nvPr>
        </p:nvSpPr>
        <p:spPr>
          <a:xfrm>
            <a:off x="363140" y="419568"/>
            <a:ext cx="6585124" cy="994172"/>
          </a:xfrm>
        </p:spPr>
        <p:txBody>
          <a:bodyPr>
            <a:normAutofit/>
          </a:bodyPr>
          <a:lstStyle/>
          <a:p>
            <a:r>
              <a:rPr lang="hu-HU" altLang="hu-HU" dirty="0" smtClean="0">
                <a:latin typeface="Baskerville Old Face" panose="02020602080505020303" pitchFamily="18" charset="0"/>
              </a:rPr>
              <a:t>Benne voltunk a TV-ben</a:t>
            </a:r>
          </a:p>
        </p:txBody>
      </p:sp>
      <p:pic>
        <p:nvPicPr>
          <p:cNvPr id="8195" name="Kép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4725144"/>
            <a:ext cx="9005007" cy="1870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Kép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473" y="1547813"/>
            <a:ext cx="4015978" cy="2219325"/>
          </a:xfrm>
          <a:prstGeom prst="rect">
            <a:avLst/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Kép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35673"/>
            <a:ext cx="3973898" cy="2231465"/>
          </a:xfrm>
          <a:prstGeom prst="rect">
            <a:avLst/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4071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83904"/>
            <a:ext cx="8022331" cy="994172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hu-HU" b="1" dirty="0" smtClean="0">
                <a:latin typeface="+mn-lt"/>
              </a:rPr>
              <a:t>Keressük az „okos” megoldásokat</a:t>
            </a:r>
            <a:br>
              <a:rPr lang="hu-HU" b="1" dirty="0" smtClean="0">
                <a:latin typeface="+mn-lt"/>
              </a:rPr>
            </a:br>
            <a:r>
              <a:rPr lang="hu-HU" b="1" dirty="0" smtClean="0">
                <a:latin typeface="+mn-lt"/>
              </a:rPr>
              <a:t>„</a:t>
            </a:r>
            <a:r>
              <a:rPr lang="hu-HU" b="1" dirty="0" err="1">
                <a:latin typeface="+mn-lt"/>
              </a:rPr>
              <a:t>Smart</a:t>
            </a:r>
            <a:r>
              <a:rPr lang="hu-HU" b="1" dirty="0">
                <a:latin typeface="+mn-lt"/>
              </a:rPr>
              <a:t> </a:t>
            </a:r>
            <a:r>
              <a:rPr lang="hu-HU" b="1" dirty="0" err="1">
                <a:latin typeface="+mn-lt"/>
              </a:rPr>
              <a:t>Village</a:t>
            </a:r>
            <a:r>
              <a:rPr lang="hu-HU" b="1" dirty="0">
                <a:latin typeface="+mn-lt"/>
              </a:rPr>
              <a:t>” </a:t>
            </a:r>
            <a:br>
              <a:rPr lang="hu-HU" b="1" dirty="0">
                <a:latin typeface="+mn-lt"/>
              </a:rPr>
            </a:br>
            <a:r>
              <a:rPr lang="hu-HU" b="1" dirty="0" smtClean="0">
                <a:latin typeface="+mn-lt"/>
              </a:rPr>
              <a:t> </a:t>
            </a:r>
            <a:endParaRPr lang="hu-HU" dirty="0">
              <a:latin typeface="+mn-lt"/>
            </a:endParaRPr>
          </a:p>
        </p:txBody>
      </p:sp>
      <p:pic>
        <p:nvPicPr>
          <p:cNvPr id="10243" name="Kép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678076"/>
            <a:ext cx="3400425" cy="186690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/>
          <p:cNvSpPr/>
          <p:nvPr/>
        </p:nvSpPr>
        <p:spPr>
          <a:xfrm>
            <a:off x="472000" y="1988840"/>
            <a:ext cx="4572000" cy="2392193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hu-HU" altLang="hu-HU" sz="1500" dirty="0">
                <a:cs typeface="Times New Roman" panose="02020603050405020304" pitchFamily="18" charset="0"/>
              </a:rPr>
              <a:t>Az okos falu közösségi alapon szerveződő kezdeményezés, amely az információs technológiák adta lehetőségeket hivatott hasznosítani a vidéki térségekben. A kezdeményezés lényege a közösség erőforrásainak összekapcsolása az információs technológia eszközeivel. </a:t>
            </a:r>
          </a:p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hu-HU" altLang="hu-HU" sz="1500" dirty="0">
                <a:cs typeface="Times New Roman" panose="02020603050405020304" pitchFamily="18" charset="0"/>
              </a:rPr>
              <a:t>Az okos falu nyitott, együttműködő és befogadó közösség, mely megmutatja a vidéki élet valódi értékeit és magasabb szinten újrateremti a vidéki életformát.</a:t>
            </a:r>
          </a:p>
        </p:txBody>
      </p:sp>
      <p:sp>
        <p:nvSpPr>
          <p:cNvPr id="10245" name="Téglalap 5"/>
          <p:cNvSpPr>
            <a:spLocks noChangeArrowheads="1"/>
          </p:cNvSpPr>
          <p:nvPr/>
        </p:nvSpPr>
        <p:spPr bwMode="auto">
          <a:xfrm>
            <a:off x="819070" y="4710395"/>
            <a:ext cx="4189352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hu-HU" altLang="hu-HU" sz="1350" dirty="0"/>
              <a:t>létrejött egy szellemi műhely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hu-HU" altLang="hu-HU" sz="1350" dirty="0"/>
              <a:t>megalakult a Digitális Jövő Települési Hálózata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hu-HU" altLang="hu-HU" sz="1350" dirty="0"/>
              <a:t>keressük az új utakat és együttműködő partnereinket</a:t>
            </a:r>
          </a:p>
        </p:txBody>
      </p:sp>
      <p:pic>
        <p:nvPicPr>
          <p:cNvPr id="10246" name="Picture 2" descr="http://xn--tosz-5qa.hu/uploads/news/id127/7874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293096"/>
            <a:ext cx="3400425" cy="226576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579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ím 1"/>
          <p:cNvSpPr>
            <a:spLocks noGrp="1"/>
          </p:cNvSpPr>
          <p:nvPr>
            <p:ph type="title"/>
          </p:nvPr>
        </p:nvSpPr>
        <p:spPr>
          <a:xfrm>
            <a:off x="179512" y="303443"/>
            <a:ext cx="4824536" cy="994172"/>
          </a:xfrm>
        </p:spPr>
        <p:txBody>
          <a:bodyPr>
            <a:normAutofit fontScale="90000"/>
          </a:bodyPr>
          <a:lstStyle/>
          <a:p>
            <a:pPr algn="ctr"/>
            <a:r>
              <a:rPr lang="hu-HU" altLang="hu-HU" sz="2700" dirty="0" smtClean="0">
                <a:latin typeface="Comic Sans MS" panose="030F0702030302020204" pitchFamily="66" charset="0"/>
              </a:rPr>
              <a:t>Mesélünk és meséltetünk!</a:t>
            </a:r>
            <a:r>
              <a:rPr lang="hu-HU" altLang="hu-HU" dirty="0" smtClean="0">
                <a:latin typeface="Algerian" panose="04020705040A02060702" pitchFamily="82" charset="0"/>
              </a:rPr>
              <a:t/>
            </a:r>
            <a:br>
              <a:rPr lang="hu-HU" altLang="hu-HU" dirty="0" smtClean="0">
                <a:latin typeface="Algerian" panose="04020705040A02060702" pitchFamily="82" charset="0"/>
              </a:rPr>
            </a:br>
            <a:r>
              <a:rPr lang="hu-HU" altLang="hu-HU" dirty="0" err="1" smtClean="0">
                <a:latin typeface="Algerian" panose="04020705040A02060702" pitchFamily="82" charset="0"/>
              </a:rPr>
              <a:t>Mocsoládia</a:t>
            </a:r>
            <a:endParaRPr lang="hu-HU" altLang="hu-HU" dirty="0" smtClean="0">
              <a:latin typeface="Algerian" panose="04020705040A02060702" pitchFamily="82" charset="0"/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0" y="1314451"/>
            <a:ext cx="4572000" cy="320857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hu-HU" sz="1350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„Hiszitek, vagy sem, Alsómocsolád az egyetlen falu ma Magyarországon, mely minden reggel dombok karjaiban ébred, a Szent András patak friss vizében fürdik, és tavak tükrében fésülködik. „</a:t>
            </a:r>
          </a:p>
          <a:p>
            <a:pPr>
              <a:defRPr/>
            </a:pPr>
            <a:endParaRPr lang="hu-HU" sz="1350" dirty="0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pPr marL="900113" lvl="2" indent="-214313">
              <a:buFont typeface="Wingdings" panose="05000000000000000000" pitchFamily="2" charset="2"/>
              <a:buChar char="ü"/>
              <a:defRPr/>
            </a:pPr>
            <a:r>
              <a:rPr lang="hu-HU" sz="1350" dirty="0">
                <a:solidFill>
                  <a:srgbClr val="000000"/>
                </a:solidFill>
                <a:cs typeface="Times New Roman" panose="02020603050405020304" pitchFamily="18" charset="0"/>
              </a:rPr>
              <a:t>tartottunk Mesekonferenciát</a:t>
            </a:r>
          </a:p>
          <a:p>
            <a:pPr marL="900113" lvl="2" indent="-214313">
              <a:buFont typeface="Wingdings" panose="05000000000000000000" pitchFamily="2" charset="2"/>
              <a:buChar char="ü"/>
              <a:defRPr/>
            </a:pPr>
            <a:r>
              <a:rPr lang="hu-HU" sz="1350" dirty="0">
                <a:solidFill>
                  <a:srgbClr val="000000"/>
                </a:solidFill>
                <a:cs typeface="Times New Roman" panose="02020603050405020304" pitchFamily="18" charset="0"/>
              </a:rPr>
              <a:t>szerveztünk Mesetábort</a:t>
            </a:r>
          </a:p>
          <a:p>
            <a:pPr marL="900113" lvl="2" indent="-214313">
              <a:buFont typeface="Wingdings" panose="05000000000000000000" pitchFamily="2" charset="2"/>
              <a:buChar char="ü"/>
              <a:defRPr/>
            </a:pPr>
            <a:r>
              <a:rPr lang="hu-HU" sz="1350" dirty="0">
                <a:solidFill>
                  <a:srgbClr val="000000"/>
                </a:solidFill>
                <a:cs typeface="Times New Roman" panose="02020603050405020304" pitchFamily="18" charset="0"/>
              </a:rPr>
              <a:t>főztünk kőlevest</a:t>
            </a:r>
          </a:p>
          <a:p>
            <a:pPr marL="900113" lvl="2" indent="-214313">
              <a:buFont typeface="Wingdings" panose="05000000000000000000" pitchFamily="2" charset="2"/>
              <a:buChar char="ü"/>
              <a:defRPr/>
            </a:pPr>
            <a:r>
              <a:rPr lang="hu-HU" sz="1350" dirty="0">
                <a:solidFill>
                  <a:srgbClr val="000000"/>
                </a:solidFill>
                <a:cs typeface="Times New Roman" panose="02020603050405020304" pitchFamily="18" charset="0"/>
              </a:rPr>
              <a:t>tartottunk mese egyetemet</a:t>
            </a:r>
          </a:p>
          <a:p>
            <a:pPr marL="900113" lvl="2" indent="-214313">
              <a:buFont typeface="Wingdings" panose="05000000000000000000" pitchFamily="2" charset="2"/>
              <a:buChar char="ü"/>
              <a:defRPr/>
            </a:pPr>
            <a:r>
              <a:rPr lang="hu-HU" sz="1350" dirty="0">
                <a:solidFill>
                  <a:srgbClr val="000000"/>
                </a:solidFill>
                <a:cs typeface="Times New Roman" panose="02020603050405020304" pitchFamily="18" charset="0"/>
              </a:rPr>
              <a:t>jártunk Pécsen</a:t>
            </a:r>
          </a:p>
          <a:p>
            <a:pPr marL="900113" lvl="2" indent="-214313">
              <a:buFont typeface="Wingdings" panose="05000000000000000000" pitchFamily="2" charset="2"/>
              <a:buChar char="ü"/>
              <a:defRPr/>
            </a:pPr>
            <a:r>
              <a:rPr lang="hu-HU" sz="1350" dirty="0">
                <a:solidFill>
                  <a:srgbClr val="000000"/>
                </a:solidFill>
                <a:cs typeface="Times New Roman" panose="02020603050405020304" pitchFamily="18" charset="0"/>
              </a:rPr>
              <a:t>kötöttünk együttműködéseket</a:t>
            </a:r>
          </a:p>
          <a:p>
            <a:pPr marL="900113" lvl="2" indent="-214313">
              <a:buFont typeface="Wingdings" panose="05000000000000000000" pitchFamily="2" charset="2"/>
              <a:buChar char="ü"/>
              <a:defRPr/>
            </a:pPr>
            <a:r>
              <a:rPr lang="hu-HU" sz="1350" dirty="0">
                <a:solidFill>
                  <a:srgbClr val="000000"/>
                </a:solidFill>
                <a:cs typeface="Times New Roman" panose="02020603050405020304" pitchFamily="18" charset="0"/>
              </a:rPr>
              <a:t>elkészült az új mesénk</a:t>
            </a:r>
          </a:p>
          <a:p>
            <a:pPr marL="900113" lvl="2" indent="-214313">
              <a:buFont typeface="Wingdings" panose="05000000000000000000" pitchFamily="2" charset="2"/>
              <a:buChar char="ü"/>
              <a:defRPr/>
            </a:pPr>
            <a:r>
              <a:rPr lang="hu-HU" sz="1350" dirty="0">
                <a:solidFill>
                  <a:srgbClr val="000000"/>
                </a:solidFill>
                <a:cs typeface="Times New Roman" panose="02020603050405020304" pitchFamily="18" charset="0"/>
              </a:rPr>
              <a:t>Készül az új mesekönyvünk</a:t>
            </a:r>
          </a:p>
          <a:p>
            <a:pPr marL="214313" indent="-214313">
              <a:buFont typeface="Wingdings" panose="05000000000000000000" pitchFamily="2" charset="2"/>
              <a:buChar char="ü"/>
              <a:defRPr/>
            </a:pPr>
            <a:endParaRPr lang="hu-HU" sz="1350" dirty="0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pPr marL="214313" indent="-214313">
              <a:buFont typeface="Wingdings" panose="05000000000000000000" pitchFamily="2" charset="2"/>
              <a:buChar char="ü"/>
              <a:defRPr/>
            </a:pPr>
            <a:endParaRPr lang="hu-HU" sz="1350" dirty="0"/>
          </a:p>
        </p:txBody>
      </p:sp>
      <p:pic>
        <p:nvPicPr>
          <p:cNvPr id="11268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802963"/>
            <a:ext cx="6077496" cy="2843541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31" descr="https://scontent-ams3-1.xx.fbcdn.net/v/t1.0-9/13435393_1038389399549272_4828792314128761285_n.jpg?oh=ce6b0684d41a2b4e81976c114eaacf24&amp;oe=58077EB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3435" y="277790"/>
            <a:ext cx="4149877" cy="3079202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Kép 5" descr="\\TELEHAZ\2016. év anyagai\Képek\Február\AM_Mesekonferencia 2016.02.21\_DSC043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0" t="25784"/>
          <a:stretch>
            <a:fillRect/>
          </a:stretch>
        </p:blipFill>
        <p:spPr bwMode="auto">
          <a:xfrm>
            <a:off x="1138143" y="4221088"/>
            <a:ext cx="1368152" cy="1816240"/>
          </a:xfrm>
          <a:prstGeom prst="rect">
            <a:avLst/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534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hu-HU" altLang="hu-HU" sz="3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Készülünk az </a:t>
            </a:r>
            <a:r>
              <a:rPr lang="hu-HU" altLang="hu-HU" sz="3600" b="1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EB-re</a:t>
            </a:r>
            <a:r>
              <a:rPr lang="hu-HU" altLang="hu-HU" sz="3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!</a:t>
            </a:r>
            <a:br>
              <a:rPr lang="hu-HU" altLang="hu-HU" sz="3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hu-HU" altLang="hu-HU" sz="2400" b="1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Rigac</a:t>
            </a:r>
            <a:r>
              <a:rPr lang="hu-HU" altLang="hu-HU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hu-HU" altLang="hu-HU" sz="2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Kupa </a:t>
            </a:r>
            <a:br>
              <a:rPr lang="hu-HU" altLang="hu-HU" sz="2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hu-HU" altLang="hu-HU" sz="2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Nemzetközi Kés- és Fejszehajító Verseny</a:t>
            </a:r>
            <a:r>
              <a:rPr lang="hu-HU" altLang="hu-HU" dirty="0" smtClean="0"/>
              <a:t/>
            </a:r>
            <a:br>
              <a:rPr lang="hu-HU" altLang="hu-HU" dirty="0" smtClean="0"/>
            </a:br>
            <a:endParaRPr lang="hu-HU" altLang="hu-HU" dirty="0" smtClean="0"/>
          </a:p>
        </p:txBody>
      </p:sp>
      <p:pic>
        <p:nvPicPr>
          <p:cNvPr id="12291" name="Kép 2" descr="C:\Users\Am3\Desktop\Kalendárium 2017\P90303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365104"/>
            <a:ext cx="4090988" cy="208240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19" descr="\\TELEHAZ\2016. év anyagai\Képek\Szeptember\Kés és fejszehajítő, sportnap 1-2016.09.02.-03\Sportnap Adrienn\P90443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7711" y="1530089"/>
            <a:ext cx="2763759" cy="2114935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Kép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05" y="2773009"/>
            <a:ext cx="4364831" cy="2450306"/>
          </a:xfrm>
          <a:prstGeom prst="rect">
            <a:avLst/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églalap 5"/>
          <p:cNvSpPr/>
          <p:nvPr/>
        </p:nvSpPr>
        <p:spPr>
          <a:xfrm>
            <a:off x="459067" y="1425178"/>
            <a:ext cx="4256999" cy="1200329"/>
          </a:xfrm>
          <a:prstGeom prst="rect">
            <a:avLst/>
          </a:prstGeom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hu-HU" altLang="hu-HU" sz="13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 sikeres év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hu-HU" altLang="hu-HU" sz="13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kitörési pont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hu-HU" altLang="hu-HU" sz="13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Európa </a:t>
            </a:r>
            <a:r>
              <a:rPr lang="hu-HU" altLang="hu-HU" sz="135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Bajnokság </a:t>
            </a:r>
            <a:r>
              <a:rPr lang="hu-HU" altLang="hu-HU" sz="135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szeptember 1-3.</a:t>
            </a:r>
            <a:endParaRPr lang="hu-HU" altLang="hu-HU" sz="135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hu-HU" altLang="hu-HU" sz="1350" dirty="0"/>
          </a:p>
          <a:p>
            <a:r>
              <a:rPr lang="hu-HU" altLang="hu-H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CSATLAKOZZ! SZÜKSÉG VAN RÁD!</a:t>
            </a:r>
          </a:p>
        </p:txBody>
      </p:sp>
      <p:pic>
        <p:nvPicPr>
          <p:cNvPr id="12295" name="Picture 2" descr="Képtalálat a következ&amp;odblac;re: „MUTATÓ KÉZ KÉP”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211193"/>
            <a:ext cx="1387078" cy="137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1010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Elköteleződtünk az aktív és boldog időkor megteremtése mellett!</a:t>
            </a:r>
            <a:endParaRPr lang="hu-HU" dirty="0"/>
          </a:p>
        </p:txBody>
      </p:sp>
      <p:sp>
        <p:nvSpPr>
          <p:cNvPr id="3" name="Téglalap 2"/>
          <p:cNvSpPr/>
          <p:nvPr/>
        </p:nvSpPr>
        <p:spPr>
          <a:xfrm>
            <a:off x="0" y="1484784"/>
            <a:ext cx="3923928" cy="14080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4313" indent="-214313">
              <a:buFont typeface="Wingdings" panose="05000000000000000000" pitchFamily="2" charset="2"/>
              <a:buChar char="ü"/>
              <a:defRPr/>
            </a:pPr>
            <a:r>
              <a:rPr lang="hu-H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Norvég partnerségi pályázat</a:t>
            </a:r>
          </a:p>
          <a:p>
            <a:pPr marL="214313" indent="-214313">
              <a:buFont typeface="Wingdings" panose="05000000000000000000" pitchFamily="2" charset="2"/>
              <a:buChar char="ü"/>
              <a:defRPr/>
            </a:pPr>
            <a:r>
              <a:rPr lang="hu-H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Norvég alap pályázat</a:t>
            </a:r>
          </a:p>
          <a:p>
            <a:pPr marL="214313" indent="-214313">
              <a:buFont typeface="Wingdings" panose="05000000000000000000" pitchFamily="2" charset="2"/>
              <a:buChar char="ü"/>
              <a:defRPr/>
            </a:pPr>
            <a:r>
              <a:rPr lang="hu-H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Erasmus +</a:t>
            </a:r>
            <a:endParaRPr lang="hu-HU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14313" indent="-214313">
              <a:buFont typeface="Wingdings" panose="05000000000000000000" pitchFamily="2" charset="2"/>
              <a:buChar char="ü"/>
              <a:defRPr/>
            </a:pPr>
            <a:endParaRPr lang="hu-HU" sz="1350" dirty="0"/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252" y="3016368"/>
            <a:ext cx="3026510" cy="2105679"/>
          </a:xfrm>
          <a:prstGeom prst="rect">
            <a:avLst/>
          </a:prstGeom>
        </p:spPr>
      </p:pic>
      <p:sp>
        <p:nvSpPr>
          <p:cNvPr id="7" name="Szövegdoboz 6"/>
          <p:cNvSpPr txBox="1"/>
          <p:nvPr/>
        </p:nvSpPr>
        <p:spPr>
          <a:xfrm rot="20746134">
            <a:off x="2847024" y="1904930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 felkészülés korán kezdődik! 30+</a:t>
            </a:r>
            <a:endParaRPr lang="hu-HU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Szövegdoboz 7"/>
          <p:cNvSpPr txBox="1"/>
          <p:nvPr/>
        </p:nvSpPr>
        <p:spPr>
          <a:xfrm rot="20883942">
            <a:off x="3511308" y="2606138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rgbClr val="005A58"/>
                </a:solidFill>
              </a:rPr>
              <a:t>Minőségi étel= minőségi élet?</a:t>
            </a:r>
            <a:endParaRPr lang="hu-HU" b="1" dirty="0">
              <a:solidFill>
                <a:srgbClr val="005A58"/>
              </a:solidFill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3923928" y="3453259"/>
            <a:ext cx="30566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rgbClr val="0033CC"/>
                </a:solidFill>
                <a:latin typeface="Arial Narrow" panose="020B0606020202030204" pitchFamily="34" charset="0"/>
              </a:rPr>
              <a:t>Újrakezdés vidéken</a:t>
            </a:r>
            <a:endParaRPr lang="hu-HU" b="1" dirty="0">
              <a:solidFill>
                <a:srgbClr val="0033CC"/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Szövegdoboz 9"/>
          <p:cNvSpPr txBox="1"/>
          <p:nvPr/>
        </p:nvSpPr>
        <p:spPr>
          <a:xfrm rot="20427401">
            <a:off x="5268206" y="2570972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rgbClr val="3333FF"/>
                </a:solidFill>
              </a:rPr>
              <a:t>Rekreáció</a:t>
            </a:r>
            <a:endParaRPr lang="hu-HU" dirty="0">
              <a:solidFill>
                <a:srgbClr val="3333FF"/>
              </a:solidFill>
            </a:endParaRPr>
          </a:p>
        </p:txBody>
      </p:sp>
      <p:sp>
        <p:nvSpPr>
          <p:cNvPr id="11" name="Szövegdoboz 10"/>
          <p:cNvSpPr txBox="1"/>
          <p:nvPr/>
        </p:nvSpPr>
        <p:spPr>
          <a:xfrm rot="547019">
            <a:off x="5727324" y="3922041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rgbClr val="0099FF"/>
                </a:solidFill>
              </a:rPr>
              <a:t>Próbalakhatás</a:t>
            </a:r>
            <a:endParaRPr lang="hu-HU" dirty="0">
              <a:solidFill>
                <a:srgbClr val="0099FF"/>
              </a:solidFill>
            </a:endParaRPr>
          </a:p>
        </p:txBody>
      </p:sp>
      <p:sp>
        <p:nvSpPr>
          <p:cNvPr id="12" name="Szövegdoboz 11"/>
          <p:cNvSpPr txBox="1"/>
          <p:nvPr/>
        </p:nvSpPr>
        <p:spPr>
          <a:xfrm rot="873731">
            <a:off x="4067944" y="4379973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rgbClr val="CC0099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Népfőiskola</a:t>
            </a:r>
            <a:endParaRPr lang="hu-HU" b="1" dirty="0">
              <a:solidFill>
                <a:srgbClr val="CC0099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3" name="Szövegdoboz 12"/>
          <p:cNvSpPr txBox="1"/>
          <p:nvPr/>
        </p:nvSpPr>
        <p:spPr>
          <a:xfrm>
            <a:off x="5737151" y="4302788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rgbClr val="CC00FF"/>
                </a:solidFill>
              </a:rPr>
              <a:t>Idősödés művészete</a:t>
            </a:r>
            <a:endParaRPr lang="hu-HU" dirty="0">
              <a:solidFill>
                <a:srgbClr val="CC00FF"/>
              </a:solidFill>
            </a:endParaRPr>
          </a:p>
        </p:txBody>
      </p:sp>
      <p:sp>
        <p:nvSpPr>
          <p:cNvPr id="14" name="Szövegdoboz 13"/>
          <p:cNvSpPr txBox="1"/>
          <p:nvPr/>
        </p:nvSpPr>
        <p:spPr>
          <a:xfrm rot="943072">
            <a:off x="5389611" y="5066145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rgbClr val="FF3399"/>
                </a:solidFill>
              </a:rPr>
              <a:t>Idős a családban</a:t>
            </a:r>
            <a:endParaRPr lang="hu-HU" dirty="0">
              <a:solidFill>
                <a:srgbClr val="FF3399"/>
              </a:solidFill>
            </a:endParaRPr>
          </a:p>
        </p:txBody>
      </p:sp>
      <p:sp>
        <p:nvSpPr>
          <p:cNvPr id="15" name="Szövegdoboz 14"/>
          <p:cNvSpPr txBox="1"/>
          <p:nvPr/>
        </p:nvSpPr>
        <p:spPr>
          <a:xfrm rot="21301484">
            <a:off x="5800778" y="3312841"/>
            <a:ext cx="195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rgbClr val="3366CC"/>
                </a:solidFill>
              </a:rPr>
              <a:t>Ú</a:t>
            </a:r>
            <a:r>
              <a:rPr lang="hu-HU" dirty="0" smtClean="0">
                <a:solidFill>
                  <a:srgbClr val="3366CC"/>
                </a:solidFill>
              </a:rPr>
              <a:t>j kihívások</a:t>
            </a:r>
            <a:endParaRPr lang="hu-HU" dirty="0">
              <a:solidFill>
                <a:srgbClr val="3366CC"/>
              </a:solidFill>
            </a:endParaRPr>
          </a:p>
        </p:txBody>
      </p:sp>
      <p:sp>
        <p:nvSpPr>
          <p:cNvPr id="16" name="Szövegdoboz 15"/>
          <p:cNvSpPr txBox="1"/>
          <p:nvPr/>
        </p:nvSpPr>
        <p:spPr>
          <a:xfrm rot="20264334">
            <a:off x="6328310" y="1608355"/>
            <a:ext cx="18362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rgbClr val="008000"/>
                </a:solidFill>
              </a:rPr>
              <a:t>Kertészkedj!</a:t>
            </a:r>
            <a:endParaRPr lang="hu-HU" dirty="0">
              <a:solidFill>
                <a:srgbClr val="008000"/>
              </a:solidFill>
            </a:endParaRPr>
          </a:p>
        </p:txBody>
      </p:sp>
      <p:sp>
        <p:nvSpPr>
          <p:cNvPr id="17" name="Szövegdoboz 16"/>
          <p:cNvSpPr txBox="1"/>
          <p:nvPr/>
        </p:nvSpPr>
        <p:spPr>
          <a:xfrm rot="20671524">
            <a:off x="6590290" y="1969643"/>
            <a:ext cx="1859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rgbClr val="33CC33"/>
                </a:solidFill>
              </a:rPr>
              <a:t>Könnyű ételek</a:t>
            </a:r>
            <a:endParaRPr lang="hu-HU" dirty="0">
              <a:solidFill>
                <a:srgbClr val="33CC33"/>
              </a:solidFill>
            </a:endParaRPr>
          </a:p>
        </p:txBody>
      </p:sp>
      <p:sp>
        <p:nvSpPr>
          <p:cNvPr id="18" name="Szövegdoboz 17"/>
          <p:cNvSpPr txBox="1"/>
          <p:nvPr/>
        </p:nvSpPr>
        <p:spPr>
          <a:xfrm rot="1092290">
            <a:off x="6343052" y="2923591"/>
            <a:ext cx="298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rgbClr val="336600"/>
                </a:solidFill>
              </a:rPr>
              <a:t>Vegyszermentes alapanyagok</a:t>
            </a:r>
            <a:endParaRPr lang="hu-HU" dirty="0">
              <a:solidFill>
                <a:srgbClr val="336600"/>
              </a:solidFill>
            </a:endParaRPr>
          </a:p>
        </p:txBody>
      </p:sp>
      <p:sp>
        <p:nvSpPr>
          <p:cNvPr id="19" name="Szövegdoboz 18"/>
          <p:cNvSpPr txBox="1"/>
          <p:nvPr/>
        </p:nvSpPr>
        <p:spPr>
          <a:xfrm>
            <a:off x="2123728" y="5373216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rgbClr val="800000"/>
                </a:solidFill>
              </a:rPr>
              <a:t>KÖZÖSSÉG</a:t>
            </a:r>
            <a:endParaRPr lang="hu-HU" b="1" dirty="0">
              <a:solidFill>
                <a:srgbClr val="800000"/>
              </a:solidFill>
            </a:endParaRPr>
          </a:p>
        </p:txBody>
      </p:sp>
      <p:sp>
        <p:nvSpPr>
          <p:cNvPr id="20" name="Szövegdoboz 19"/>
          <p:cNvSpPr txBox="1"/>
          <p:nvPr/>
        </p:nvSpPr>
        <p:spPr>
          <a:xfrm>
            <a:off x="3563888" y="5425431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rgbClr val="FF0000"/>
                </a:solidFill>
              </a:rPr>
              <a:t>ÖNMEGVALÓSÍTÁS</a:t>
            </a:r>
            <a:endParaRPr lang="hu-HU" b="1" dirty="0">
              <a:solidFill>
                <a:srgbClr val="FF0000"/>
              </a:solidFill>
            </a:endParaRPr>
          </a:p>
        </p:txBody>
      </p:sp>
      <p:sp>
        <p:nvSpPr>
          <p:cNvPr id="21" name="Szövegdoboz 20"/>
          <p:cNvSpPr txBox="1"/>
          <p:nvPr/>
        </p:nvSpPr>
        <p:spPr>
          <a:xfrm>
            <a:off x="6143732" y="5774671"/>
            <a:ext cx="1863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rgbClr val="6600CC"/>
                </a:solidFill>
              </a:rPr>
              <a:t>ÖNKÉNTESSÉG</a:t>
            </a:r>
            <a:endParaRPr lang="hu-HU" b="1" dirty="0">
              <a:solidFill>
                <a:srgbClr val="6600CC"/>
              </a:solidFill>
            </a:endParaRPr>
          </a:p>
        </p:txBody>
      </p:sp>
      <p:sp>
        <p:nvSpPr>
          <p:cNvPr id="22" name="Szövegdoboz 21"/>
          <p:cNvSpPr txBox="1"/>
          <p:nvPr/>
        </p:nvSpPr>
        <p:spPr>
          <a:xfrm>
            <a:off x="3623385" y="4887190"/>
            <a:ext cx="1598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rgbClr val="FF6600"/>
                </a:solidFill>
              </a:rPr>
              <a:t>MOZGÁS</a:t>
            </a:r>
            <a:endParaRPr lang="hu-HU" b="1" dirty="0">
              <a:solidFill>
                <a:srgbClr val="FF6600"/>
              </a:solidFill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2555776" y="6144003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ÉLD AZ ÉLETED!</a:t>
            </a:r>
            <a:endParaRPr lang="hu-HU" sz="3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Szövegdoboz 4"/>
          <p:cNvSpPr txBox="1"/>
          <p:nvPr/>
        </p:nvSpPr>
        <p:spPr>
          <a:xfrm>
            <a:off x="6886933" y="2394212"/>
            <a:ext cx="1450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rgbClr val="006600"/>
                </a:solidFill>
              </a:rPr>
              <a:t>Tudatosan</a:t>
            </a:r>
            <a:endParaRPr lang="hu-HU" b="1" dirty="0">
              <a:solidFill>
                <a:srgbClr val="006600"/>
              </a:solidFill>
            </a:endParaRPr>
          </a:p>
        </p:txBody>
      </p:sp>
      <p:sp>
        <p:nvSpPr>
          <p:cNvPr id="23" name="Szövegdoboz 22"/>
          <p:cNvSpPr txBox="1"/>
          <p:nvPr/>
        </p:nvSpPr>
        <p:spPr>
          <a:xfrm rot="492658">
            <a:off x="5987475" y="4798929"/>
            <a:ext cx="1798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rgbClr val="FF0066"/>
                </a:solidFill>
              </a:rPr>
              <a:t>Tanulj és taníts!</a:t>
            </a:r>
            <a:endParaRPr lang="hu-HU" b="1" dirty="0">
              <a:solidFill>
                <a:srgbClr val="FF0066"/>
              </a:solidFill>
            </a:endParaRPr>
          </a:p>
        </p:txBody>
      </p:sp>
      <p:sp>
        <p:nvSpPr>
          <p:cNvPr id="24" name="Szövegdoboz 23"/>
          <p:cNvSpPr txBox="1"/>
          <p:nvPr/>
        </p:nvSpPr>
        <p:spPr>
          <a:xfrm>
            <a:off x="6452470" y="6237312"/>
            <a:ext cx="2368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rgbClr val="0000FF"/>
                </a:solidFill>
              </a:rPr>
              <a:t>Új utak- új élmények</a:t>
            </a:r>
            <a:endParaRPr lang="hu-HU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296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ím 1"/>
          <p:cNvSpPr>
            <a:spLocks noGrp="1"/>
          </p:cNvSpPr>
          <p:nvPr>
            <p:ph type="title"/>
          </p:nvPr>
        </p:nvSpPr>
        <p:spPr>
          <a:xfrm>
            <a:off x="850701" y="260648"/>
            <a:ext cx="6451997" cy="994172"/>
          </a:xfrm>
        </p:spPr>
        <p:txBody>
          <a:bodyPr/>
          <a:lstStyle/>
          <a:p>
            <a:pPr algn="ctr"/>
            <a:r>
              <a:rPr lang="hu-HU" altLang="hu-HU" b="1" dirty="0" smtClean="0">
                <a:latin typeface="Comic Sans MS" panose="030F0702030302020204" pitchFamily="66" charset="0"/>
              </a:rPr>
              <a:t>Elismeréseink</a:t>
            </a:r>
          </a:p>
        </p:txBody>
      </p:sp>
      <p:sp>
        <p:nvSpPr>
          <p:cNvPr id="13315" name="Téglalap 2"/>
          <p:cNvSpPr>
            <a:spLocks noChangeArrowheads="1"/>
          </p:cNvSpPr>
          <p:nvPr/>
        </p:nvSpPr>
        <p:spPr bwMode="auto">
          <a:xfrm>
            <a:off x="184732" y="1259030"/>
            <a:ext cx="7554878" cy="2047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15000"/>
              </a:lnSpc>
              <a:spcAft>
                <a:spcPts val="750"/>
              </a:spcAft>
              <a:buFont typeface="Times New Roman" panose="02020603050405020304" pitchFamily="18" charset="0"/>
              <a:buChar char="-"/>
            </a:pPr>
            <a:r>
              <a:rPr lang="hu-HU" sz="1400" dirty="0">
                <a:latin typeface="Comic Sans MS" panose="030F0702030302020204" pitchFamily="66" charset="0"/>
                <a:cs typeface="Times New Roman" pitchFamily="18" charset="0"/>
              </a:rPr>
              <a:t>2016. Az év </a:t>
            </a:r>
            <a:r>
              <a:rPr lang="hu-HU" sz="1400" dirty="0" err="1">
                <a:latin typeface="Comic Sans MS" panose="030F0702030302020204" pitchFamily="66" charset="0"/>
                <a:cs typeface="Times New Roman" pitchFamily="18" charset="0"/>
              </a:rPr>
              <a:t>eMagyarország</a:t>
            </a:r>
            <a:r>
              <a:rPr lang="hu-HU" sz="1400" dirty="0">
                <a:latin typeface="Comic Sans MS" panose="030F0702030302020204" pitchFamily="66" charset="0"/>
                <a:cs typeface="Times New Roman" pitchFamily="18" charset="0"/>
              </a:rPr>
              <a:t> Pontja- Kormányzati Informatikai Fejlesztési </a:t>
            </a:r>
            <a:r>
              <a:rPr lang="hu-HU" sz="1400" dirty="0" smtClean="0">
                <a:latin typeface="Comic Sans MS" panose="030F0702030302020204" pitchFamily="66" charset="0"/>
                <a:cs typeface="Times New Roman" pitchFamily="18" charset="0"/>
              </a:rPr>
              <a:t>Ügynökség</a:t>
            </a:r>
            <a:endParaRPr lang="hu-HU" altLang="hu-HU" sz="1350" dirty="0" smtClean="0"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750"/>
              </a:spcAft>
              <a:buFont typeface="Times New Roman" panose="02020603050405020304" pitchFamily="18" charset="0"/>
              <a:buChar char="-"/>
            </a:pPr>
            <a:r>
              <a:rPr lang="hu-HU" altLang="hu-HU" sz="135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2016</a:t>
            </a:r>
            <a:r>
              <a:rPr lang="hu-HU" altLang="hu-HU" sz="1350" dirty="0">
                <a:latin typeface="Comic Sans MS" panose="030F0702030302020204" pitchFamily="66" charset="0"/>
                <a:cs typeface="Times New Roman" panose="02020603050405020304" pitchFamily="18" charset="0"/>
              </a:rPr>
              <a:t>.  </a:t>
            </a:r>
            <a:r>
              <a:rPr lang="hu-HU" altLang="hu-HU" sz="1350" dirty="0" err="1">
                <a:latin typeface="Comic Sans MS" panose="030F0702030302020204" pitchFamily="66" charset="0"/>
                <a:cs typeface="Times New Roman" panose="02020603050405020304" pitchFamily="18" charset="0"/>
              </a:rPr>
              <a:t>Kerékpárosbarát</a:t>
            </a:r>
            <a:r>
              <a:rPr lang="hu-HU" altLang="hu-HU" sz="1350" dirty="0">
                <a:latin typeface="Comic Sans MS" panose="030F0702030302020204" pitchFamily="66" charset="0"/>
                <a:cs typeface="Times New Roman" panose="02020603050405020304" pitchFamily="18" charset="0"/>
              </a:rPr>
              <a:t> település- nemzeti Fejlesztési Minisztérium</a:t>
            </a:r>
            <a:endParaRPr lang="hu-HU" altLang="hu-HU" sz="2100" dirty="0">
              <a:latin typeface="Comic Sans MS" panose="030F0702030302020204" pitchFamily="66" charset="0"/>
            </a:endParaRPr>
          </a:p>
          <a:p>
            <a:pPr algn="just">
              <a:lnSpc>
                <a:spcPct val="115000"/>
              </a:lnSpc>
              <a:spcAft>
                <a:spcPts val="750"/>
              </a:spcAft>
              <a:buFont typeface="Times New Roman" panose="02020603050405020304" pitchFamily="18" charset="0"/>
              <a:buChar char="-"/>
            </a:pPr>
            <a:r>
              <a:rPr lang="hu-HU" altLang="hu-HU" sz="135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2016. „Minőség Innováció” I. díj- Minőségügyi Szervezetek Európai Szövetsége</a:t>
            </a:r>
            <a:endParaRPr lang="hu-HU" altLang="hu-HU" sz="1350" dirty="0">
              <a:latin typeface="Comic Sans MS" panose="030F0702030302020204" pitchFamily="66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750"/>
              </a:spcAft>
              <a:buFont typeface="Times New Roman" panose="02020603050405020304" pitchFamily="18" charset="0"/>
              <a:buChar char="-"/>
            </a:pPr>
            <a:r>
              <a:rPr lang="hu-HU" altLang="hu-HU" sz="135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2016. Családbarát település- Nagycsaládosok Európai Szövetsége</a:t>
            </a:r>
            <a:endParaRPr lang="hu-HU" altLang="hu-HU" sz="1350" dirty="0">
              <a:latin typeface="Comic Sans MS" panose="030F0702030302020204" pitchFamily="66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750"/>
              </a:spcAft>
              <a:buFont typeface="Times New Roman" panose="02020603050405020304" pitchFamily="18" charset="0"/>
              <a:buChar char="-"/>
            </a:pPr>
            <a:r>
              <a:rPr lang="hu-HU" altLang="hu-HU" sz="135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2016. Gyermekbarát település- UNICEF</a:t>
            </a:r>
            <a:endParaRPr lang="hu-HU" altLang="hu-HU" sz="1350" dirty="0">
              <a:latin typeface="Comic Sans MS" panose="030F0702030302020204" pitchFamily="66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750"/>
              </a:spcAft>
              <a:buFont typeface="Times New Roman" panose="02020603050405020304" pitchFamily="18" charset="0"/>
              <a:buChar char="-"/>
            </a:pPr>
            <a:r>
              <a:rPr lang="hu-HU" altLang="hu-HU" sz="135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2016. Klímabarát település- Nemzetközi Klíma Szövetség</a:t>
            </a:r>
            <a:endParaRPr lang="hu-HU" altLang="hu-HU" sz="1350" dirty="0">
              <a:latin typeface="Comic Sans MS" panose="030F0702030302020204" pitchFamily="66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13316" name="Rectangle 2"/>
          <p:cNvSpPr>
            <a:spLocks noChangeArrowheads="1"/>
          </p:cNvSpPr>
          <p:nvPr/>
        </p:nvSpPr>
        <p:spPr bwMode="auto">
          <a:xfrm>
            <a:off x="1" y="1554934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hu-HU" altLang="hu-HU" sz="1350">
              <a:latin typeface="Arial" panose="020B0604020202020204" pitchFamily="34" charset="0"/>
            </a:endParaRPr>
          </a:p>
        </p:txBody>
      </p:sp>
      <p:pic>
        <p:nvPicPr>
          <p:cNvPr id="13317" name="Kép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421824"/>
            <a:ext cx="4575051" cy="3202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Kép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573016"/>
            <a:ext cx="2614709" cy="1961032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6370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>
            <a:normAutofit/>
          </a:bodyPr>
          <a:lstStyle/>
          <a:p>
            <a:r>
              <a:rPr lang="hu-HU" sz="6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>Köszönöm a figyelmet!</a:t>
            </a:r>
            <a:endParaRPr lang="hu-HU" sz="6000" b="1" dirty="0">
              <a:solidFill>
                <a:schemeClr val="tx1">
                  <a:lumMod val="65000"/>
                  <a:lumOff val="35000"/>
                </a:schemeClr>
              </a:solidFill>
              <a:latin typeface="Garamond" panose="02020404030301010803" pitchFamily="18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4716462" y="2132856"/>
            <a:ext cx="4105275" cy="410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fontAlgn="auto" hangingPunct="0"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lang="hu-HU" sz="2800" kern="0" dirty="0">
                <a:latin typeface="+mn-lt"/>
              </a:rPr>
              <a:t>Dicső László</a:t>
            </a:r>
          </a:p>
          <a:p>
            <a:pPr marL="342900" indent="-342900" eaLnBrk="0" fontAlgn="auto" hangingPunct="0"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lang="hu-HU" sz="2400" kern="0" dirty="0">
                <a:latin typeface="+mn-lt"/>
              </a:rPr>
              <a:t>Polgármester</a:t>
            </a:r>
          </a:p>
          <a:p>
            <a:pPr marL="342900" indent="-342900" eaLnBrk="0" fontAlgn="auto" hangingPunct="0"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lang="hu-HU" sz="2000" kern="0" dirty="0">
                <a:latin typeface="+mn-lt"/>
              </a:rPr>
              <a:t>7345 Alsómocsolád, Rákóczi u. 21</a:t>
            </a:r>
          </a:p>
          <a:p>
            <a:pPr marL="342900" indent="-342900" eaLnBrk="0" fontAlgn="auto" hangingPunct="0"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lang="hu-HU" sz="2000" kern="0" dirty="0">
                <a:latin typeface="+mn-lt"/>
              </a:rPr>
              <a:t>Tel: +36-72/451-748</a:t>
            </a:r>
          </a:p>
          <a:p>
            <a:pPr marL="342900" indent="-342900" eaLnBrk="0" fontAlgn="auto" hangingPunct="0"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lang="hu-HU" sz="2000" kern="0" dirty="0">
                <a:latin typeface="+mn-lt"/>
              </a:rPr>
              <a:t>Mobil: +36-30/916-4231</a:t>
            </a:r>
          </a:p>
          <a:p>
            <a:pPr marL="342900" indent="-342900" eaLnBrk="0" fontAlgn="auto" hangingPunct="0"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lang="hu-HU" sz="2000" kern="0" dirty="0">
                <a:latin typeface="+mn-lt"/>
              </a:rPr>
              <a:t>E-mail: </a:t>
            </a:r>
            <a:r>
              <a:rPr lang="hu-HU" sz="2000" kern="0" dirty="0" err="1">
                <a:latin typeface="+mn-lt"/>
                <a:hlinkClick r:id="rId2"/>
              </a:rPr>
              <a:t>mocsolad</a:t>
            </a:r>
            <a:r>
              <a:rPr lang="hu-HU" sz="2000" kern="0" dirty="0">
                <a:latin typeface="+mn-lt"/>
                <a:hlinkClick r:id="rId2"/>
              </a:rPr>
              <a:t>@</a:t>
            </a:r>
            <a:r>
              <a:rPr lang="hu-HU" sz="2000" kern="0" dirty="0" err="1">
                <a:latin typeface="+mn-lt"/>
                <a:hlinkClick r:id="rId2"/>
              </a:rPr>
              <a:t>t-online.hu</a:t>
            </a:r>
            <a:endParaRPr lang="hu-HU" sz="2000" kern="0" dirty="0">
              <a:latin typeface="+mn-lt"/>
            </a:endParaRPr>
          </a:p>
          <a:p>
            <a:pPr marL="342900" indent="-342900" eaLnBrk="0" fontAlgn="auto" hangingPunct="0"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lang="hu-HU" sz="2000" kern="0" dirty="0">
                <a:latin typeface="+mn-lt"/>
              </a:rPr>
              <a:t>WEB: </a:t>
            </a:r>
            <a:r>
              <a:rPr lang="hu-HU" sz="2000" kern="0" dirty="0" err="1">
                <a:latin typeface="+mn-lt"/>
              </a:rPr>
              <a:t>www.alsomocsolad.hu</a:t>
            </a:r>
            <a:endParaRPr lang="hu-HU" sz="2000" kern="0" dirty="0">
              <a:latin typeface="+mn-lt"/>
            </a:endParaRPr>
          </a:p>
          <a:p>
            <a:pPr marL="342900" indent="-342900" algn="ctr" eaLnBrk="0" fontAlgn="auto" hangingPunct="0"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endParaRPr lang="hu-HU" sz="2800" kern="0" dirty="0">
              <a:solidFill>
                <a:srgbClr val="0000CC"/>
              </a:solidFill>
              <a:latin typeface="+mn-lt"/>
            </a:endParaRPr>
          </a:p>
        </p:txBody>
      </p:sp>
      <p:sp>
        <p:nvSpPr>
          <p:cNvPr id="4" name="Tartalom hely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" name="Picture 2" descr="C:\2012\Képek\Viktor esküvője 2012.04.21\viktor esküvője 4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133600"/>
            <a:ext cx="3935412" cy="295275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625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6702</TotalTime>
  <Words>1543</Words>
  <Application>Microsoft Office PowerPoint</Application>
  <PresentationFormat>Diavetítés a képernyőre (4:3 oldalarány)</PresentationFormat>
  <Paragraphs>321</Paragraphs>
  <Slides>71</Slides>
  <Notes>2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14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71</vt:i4>
      </vt:variant>
    </vt:vector>
  </HeadingPairs>
  <TitlesOfParts>
    <vt:vector size="86" baseType="lpstr">
      <vt:lpstr>Aharoni</vt:lpstr>
      <vt:lpstr>Algerian</vt:lpstr>
      <vt:lpstr>Arial</vt:lpstr>
      <vt:lpstr>Arial Narrow</vt:lpstr>
      <vt:lpstr>Baskerville Old Face</vt:lpstr>
      <vt:lpstr>Calibri</vt:lpstr>
      <vt:lpstr>Calibri Light</vt:lpstr>
      <vt:lpstr>Comic Sans MS</vt:lpstr>
      <vt:lpstr>Courier New</vt:lpstr>
      <vt:lpstr>Garamond</vt:lpstr>
      <vt:lpstr>Monotype Corsiva</vt:lpstr>
      <vt:lpstr>Times New Roman</vt:lpstr>
      <vt:lpstr>Verdana</vt:lpstr>
      <vt:lpstr>Wingdings</vt:lpstr>
      <vt:lpstr>Office-téma</vt:lpstr>
      <vt:lpstr>Mi Mocsoládunk 2016-2017.</vt:lpstr>
      <vt:lpstr>PowerPoint bemutató</vt:lpstr>
      <vt:lpstr>1 éve is hazavártunk mindenkit, aki lélekben alsómocsoládi Elszármazottak napja 2016. április 16.</vt:lpstr>
      <vt:lpstr>Ünnepeltünk a „Magunk kenyerén” Majális 2016. április 30.</vt:lpstr>
      <vt:lpstr>Életre kelt az új álom- Smart Village műhely 2016. május 03.</vt:lpstr>
      <vt:lpstr>Újabb ünnepre akadt okunk! 10 éves volt az Őszi Fény Idősek Otthona 2016. május </vt:lpstr>
      <vt:lpstr>Használatba vettük az új Rigacot     Magunk Kenyerén közösségi beszélgetés 2016. május 10.</vt:lpstr>
      <vt:lpstr>Helyi gazdaságfejlesztési programunk bemutatásával határokat léptünk át Balatonboglári és Lengyel csoport látogatása 2016. május 11.</vt:lpstr>
      <vt:lpstr>Szőttük a jövőt! - letelepedést segítő mentorcsoport bikali találkozója - 2016. május 12.</vt:lpstr>
      <vt:lpstr>A hálózatosodás jegyében falugondnokokat láttunk vendégül Zalai Falvakért Egyesület látogatása  2016. május 20.</vt:lpstr>
      <vt:lpstr>Befektettünk a jövőbe Gyereknap 2016. május 28.</vt:lpstr>
      <vt:lpstr>Szőttük tovább a jövőt 2017. június 4.</vt:lpstr>
      <vt:lpstr>Erősítettük a mikrotérségi együttműködést 2016. június 11.  Mikrotérségi Családi Nap</vt:lpstr>
      <vt:lpstr>Közösségi összefogással „mesés” kőlevest készítettünk 2016. június 13.</vt:lpstr>
      <vt:lpstr>Megkezdtük az év vezér programját! „Mintaprogram a minőségi időskorért”  nyitókonferencia 2016. június 23.</vt:lpstr>
      <vt:lpstr>„Mintaprogram a minőségi időskorért” Norvég alap finanszírozású pályázat</vt:lpstr>
      <vt:lpstr>PowerPoint bemutató</vt:lpstr>
      <vt:lpstr>Ünnepeltük saját közösségünket! Falunap 2016. július 02.</vt:lpstr>
      <vt:lpstr>„Képbe” hoztuk az új generációt  Total Art- Mesterségek napja 2016. július 5.</vt:lpstr>
      <vt:lpstr>Kalandoztunk meseszárnyon! Mesetábor július 11-14</vt:lpstr>
      <vt:lpstr>Fejlesztettük a tudásunkat! Civil Akadémia 2016. július 14.</vt:lpstr>
      <vt:lpstr>Megvizsgáltuk a társadalmi szerepvállalásunk mibenlétét! PSR műhely 2016. július 21.; szeptember 12.; </vt:lpstr>
      <vt:lpstr>Vendégül láttuk erdélyi barátainkat! Zetelaki Ezüsfenyő Néptánccsoport augusztus 14.</vt:lpstr>
      <vt:lpstr>Sportoltunk a szabadban! Sportnap és II. Kés- és Fejszehajító Bajnokság 2016. szeptember 3.</vt:lpstr>
      <vt:lpstr>Megemlékeztünk az „árvizi hajósokról”! Katasztrófabuli 2016. szeptember 14.</vt:lpstr>
      <vt:lpstr>Pécsre vittük Mocsoládiát! 2016. szeptember19-30.  </vt:lpstr>
      <vt:lpstr>Ünnepeltük a szépkoruakat! Idősek hónapja október </vt:lpstr>
      <vt:lpstr>Nemzetközi szinten vizsgáltuk az idősellátást! Kreatív workshop és nemzetközi konferencia 2016. november 3-7. </vt:lpstr>
      <vt:lpstr>Megosztottuk a tapasztalatainkat! Nemzeti Művelődési Intézet munkatársainak látogatása 2016. október 19.</vt:lpstr>
      <vt:lpstr>A jövő-szövéssel térségi szintre léptünk! 2016. november 4.</vt:lpstr>
      <vt:lpstr>Civiljeinkkel is terveztük a jövőt! 2016. november 16.</vt:lpstr>
      <vt:lpstr>Meseegyetemet szerveztünk! 2016. november 26.</vt:lpstr>
      <vt:lpstr>Készülődtünk Karácsonyra! Adventi Vásár 2016. november 26.</vt:lpstr>
      <vt:lpstr>Elsajátítottunk egy norvég tervezési módszert Dialóg tréning november 29-30.</vt:lpstr>
      <vt:lpstr>Vártuk a télapót a kicsikkel 2016. december 05.</vt:lpstr>
      <vt:lpstr>Vártuk a télapót a nagyokkal  2016. december 05.</vt:lpstr>
      <vt:lpstr>Gyújtottunk gyertyát és nyitogattuk a kalendárium fiókjait 2016. november 29.; december 04. 11. 18.</vt:lpstr>
      <vt:lpstr>Ünnepeltük a fiatalokat! 20 éves a DAGYIÖK 2016. december 09.</vt:lpstr>
      <vt:lpstr>Megosztottuk egymással az elmúlt év tapasztalatait Közmeghallgatás, falugyűlés december 14.</vt:lpstr>
      <vt:lpstr>Ünnepeltünk az iskolásokkal! Mágocsi iskolások karácsonyi műsora 2016. december 20.</vt:lpstr>
      <vt:lpstr>Ünnepeltünk a fiataljainkkal! Karácsonyi játszóház december 22.</vt:lpstr>
      <vt:lpstr>Ünnepeltünk a faluközösséggel! Falukarácsony december 23.</vt:lpstr>
      <vt:lpstr>Köszöntöttük az új esztendőt! Alte Herren Fúvós Zenekar 2017. január 11.</vt:lpstr>
      <vt:lpstr>Újabb tapasztalatcserét szerveztünk, ezúttal a rácalmásiakkal 2017. január 31.</vt:lpstr>
      <vt:lpstr>Beleástuk magunkat a gyermekjogokba az UNICEF segítségével 2017. FEBRUÁR 17.</vt:lpstr>
      <vt:lpstr>Tiszteletünket fejezetük ki a vidék mindennapi hősei felé! Kemény Bertalan Díjátadó 2017. március 4.</vt:lpstr>
      <vt:lpstr>Farsangoltunk! 2017. </vt:lpstr>
      <vt:lpstr>Bemutattuk a „Mintaprogram a minőségi időskorért” program eredményeit 2017. április 6-7.</vt:lpstr>
      <vt:lpstr>Nem csak vártuk, készítettük is a húsvéti meglepetéseket!</vt:lpstr>
      <vt:lpstr>2016-2017   pályázatai, programjai</vt:lpstr>
      <vt:lpstr>Gazdálkodtunk   </vt:lpstr>
      <vt:lpstr>Mentettük a menthetőt! Vis maior események által okozott károk helyreállítási munkái Alsómocsoládon  </vt:lpstr>
      <vt:lpstr>Várunk a Mesés fordulatokra Mocsoládia arcai VP-6-7.4.1.1-16  </vt:lpstr>
      <vt:lpstr>Mindent megteszünk a környezettudatos, gazdaságos Intézmény üzemeltetésért! TOP- Szolgáltatásfejlesztés az alsómocsoládi nappali ellátásban</vt:lpstr>
      <vt:lpstr>Nem vagyunk kilátástalanok és ezt meg is szeretnénk mutatni ;) </vt:lpstr>
      <vt:lpstr>Őrizzük az értékeinket és meg is mutatjuk a világnak!</vt:lpstr>
      <vt:lpstr>Dolgozunk a térségben, a térségért Észak- Hegyháti Mikrotérségi Unió </vt:lpstr>
      <vt:lpstr>PowerPoint bemutató</vt:lpstr>
      <vt:lpstr>Összefogásban az Észak- Hegyhátért EFOP-1.3.5-16 - Társadalmi szerepvállalás erősítése a közösségek fejlesztésével </vt:lpstr>
      <vt:lpstr>Lépés-Váltás az Észak Hegyháton EFOP-1.5.3-16 - Humán közszolgáltatások fejlesztése térségi szemléletben </vt:lpstr>
      <vt:lpstr>Pozícionáljuk magunkat EUrópában Magyar Európa Park Szövetség</vt:lpstr>
      <vt:lpstr>Erősítjük az értékalapú hálózatainkat Hét Patak Gyöngye Natúrpark</vt:lpstr>
      <vt:lpstr>PowerPoint bemutató</vt:lpstr>
      <vt:lpstr>Közösségi pénz a RIGAC</vt:lpstr>
      <vt:lpstr>Benne voltunk a TV-ben</vt:lpstr>
      <vt:lpstr>Keressük az „okos” megoldásokat „Smart Village”   </vt:lpstr>
      <vt:lpstr>Mesélünk és meséltetünk! Mocsoládia</vt:lpstr>
      <vt:lpstr>Készülünk az EB-re! Rigac Kupa  Nemzetközi Kés- és Fejszehajító Verseny </vt:lpstr>
      <vt:lpstr>Elköteleződtünk az aktív és boldog időkor megteremtése mellett!</vt:lpstr>
      <vt:lpstr>Elismeréseink</vt:lpstr>
      <vt:lpstr>Köszönöm a figyelmet!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Ami az utolsó Jövő-szövő óta történt velünk</dc:title>
  <dc:creator>Am4</dc:creator>
  <cp:lastModifiedBy>Alsómocsolád Teleház</cp:lastModifiedBy>
  <cp:revision>167</cp:revision>
  <dcterms:created xsi:type="dcterms:W3CDTF">2016-05-31T07:16:29Z</dcterms:created>
  <dcterms:modified xsi:type="dcterms:W3CDTF">2017-04-21T13:30:42Z</dcterms:modified>
</cp:coreProperties>
</file>