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2" r:id="rId2"/>
    <p:sldId id="273" r:id="rId3"/>
    <p:sldId id="28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4" r:id="rId13"/>
    <p:sldId id="285" r:id="rId14"/>
    <p:sldId id="286" r:id="rId15"/>
    <p:sldId id="28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94"/>
  </p:normalViewPr>
  <p:slideViewPr>
    <p:cSldViewPr snapToGrid="0">
      <p:cViewPr varScale="1">
        <p:scale>
          <a:sx n="107" d="100"/>
          <a:sy n="107" d="100"/>
        </p:scale>
        <p:origin x="76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39922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9609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1484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549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2866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9795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5416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500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5716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9502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4028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3489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0581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9615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5680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245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D4F53-290D-D34F-BC8E-050DBB109654}" type="datetimeFigureOut">
              <a:rPr lang="hu-HU" smtClean="0"/>
              <a:t>2026. 04. 20.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AEBF15F-5B18-7F45-897D-45E7AC2355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62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177D7-B238-DF10-E43F-9061F54DC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A9B52873-4848-2993-0E9D-9D07A4D3D740}"/>
              </a:ext>
            </a:extLst>
          </p:cNvPr>
          <p:cNvSpPr txBox="1"/>
          <p:nvPr/>
        </p:nvSpPr>
        <p:spPr>
          <a:xfrm>
            <a:off x="2030132" y="548458"/>
            <a:ext cx="5529271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noProof="0" dirty="0">
                <a:latin typeface="Abadi" panose="020B0604020104020204" pitchFamily="34" charset="0"/>
              </a:rPr>
              <a:t>Sustainable </a:t>
            </a:r>
          </a:p>
          <a:p>
            <a:r>
              <a:rPr lang="en-US" sz="5400" b="1" noProof="0" dirty="0">
                <a:latin typeface="Abadi" panose="020B0604020104020204" pitchFamily="34" charset="0"/>
              </a:rPr>
              <a:t>Development </a:t>
            </a:r>
          </a:p>
          <a:p>
            <a:r>
              <a:rPr lang="en-US" sz="5400" b="1" noProof="0" dirty="0">
                <a:latin typeface="Abadi" panose="020B0604020104020204" pitchFamily="34" charset="0"/>
              </a:rPr>
              <a:t>Goals (SDGs)</a:t>
            </a:r>
          </a:p>
          <a:p>
            <a:r>
              <a:rPr lang="hu-HU" sz="3200" b="1" dirty="0">
                <a:latin typeface="Abadi" panose="020B0604020104020204" pitchFamily="34" charset="0"/>
              </a:rPr>
              <a:t>Fenntartható Fejlődési Célok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68F0BFE-B29D-68E8-51DC-52EA18334910}"/>
              </a:ext>
            </a:extLst>
          </p:cNvPr>
          <p:cNvSpPr txBox="1"/>
          <p:nvPr/>
        </p:nvSpPr>
        <p:spPr>
          <a:xfrm>
            <a:off x="2030132" y="3876924"/>
            <a:ext cx="497610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latin typeface="Abadi" panose="020B0604020104020204" pitchFamily="34" charset="0"/>
              </a:rPr>
              <a:t>ALSÓMOCSOLÁDI TALÁLKOZÓ</a:t>
            </a:r>
          </a:p>
          <a:p>
            <a:r>
              <a:rPr lang="hu-HU" sz="2800" dirty="0">
                <a:latin typeface="Abadi" panose="020B0604020104020204" pitchFamily="34" charset="0"/>
              </a:rPr>
              <a:t>CERV AXA PROJECT</a:t>
            </a:r>
          </a:p>
          <a:p>
            <a:r>
              <a:rPr lang="hu-HU" sz="2800" dirty="0">
                <a:latin typeface="Abadi" panose="020B0604020104020204" pitchFamily="34" charset="0"/>
              </a:rPr>
              <a:t>2026 APRILIS 23-25</a:t>
            </a:r>
          </a:p>
        </p:txBody>
      </p:sp>
      <p:pic>
        <p:nvPicPr>
          <p:cNvPr id="6" name="Kép 5" descr="A képen Acélkék, Betűtípus, szöveg, ké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C58397D7-8AC4-6399-E876-C8C48D40F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257" y="5512619"/>
            <a:ext cx="4931159" cy="103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973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4FFE2-389A-4244-97A8-D9A03D473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A55318A8-EAA5-F2A6-E30C-04C95157A11B}"/>
              </a:ext>
            </a:extLst>
          </p:cNvPr>
          <p:cNvSpPr txBox="1"/>
          <p:nvPr/>
        </p:nvSpPr>
        <p:spPr>
          <a:xfrm>
            <a:off x="1888177" y="384245"/>
            <a:ext cx="9179626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latin typeface="Abadi" panose="020B0604020104020204" pitchFamily="34" charset="0"/>
              </a:rPr>
              <a:t>A 2030-as menetrend áttekintése</a:t>
            </a:r>
          </a:p>
          <a:p>
            <a:r>
              <a:rPr lang="hu-HU" sz="2400" dirty="0">
                <a:latin typeface="Abadi" panose="020B0604020104020204" pitchFamily="34" charset="0"/>
              </a:rPr>
              <a:t>Áthidalni a szakadékot 2026-ban</a:t>
            </a:r>
          </a:p>
          <a:p>
            <a:endParaRPr lang="hu-HU" sz="16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A vízió: 17 cél, amelyet az ENSZ összes tagállama 2015-ben fogadott el a szegénység felszámolása, a bolygó védelme, valamint a béke és a jólét biztosítása érdekében 2030-ra.</a:t>
            </a:r>
          </a:p>
          <a:p>
            <a:endParaRPr lang="hu-HU" sz="16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A három pillér:</a:t>
            </a:r>
          </a:p>
          <a:p>
            <a:r>
              <a:rPr lang="hu-HU" sz="2400" dirty="0">
                <a:latin typeface="Abadi" panose="020B0604020104020204" pitchFamily="34" charset="0"/>
              </a:rPr>
              <a:t>Társadalmi: Egyenlőség, egészségügy és oktatás.</a:t>
            </a:r>
          </a:p>
          <a:p>
            <a:endParaRPr lang="hu-HU" sz="16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Gazdasági: Fenntartható növekedés és infrastruktúra.</a:t>
            </a:r>
          </a:p>
          <a:p>
            <a:endParaRPr lang="hu-HU" sz="16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Környezetvédelmi: Éghajlatvédelmi fellépés és biológiai sokféleség.</a:t>
            </a:r>
          </a:p>
          <a:p>
            <a:endParaRPr lang="hu-HU" sz="16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Jelenlegi valóság: 2026-ban a céloknak csak 15%-a halad a tervek szerint. A „SDG ösztönző csomag” most kritikus fontosságú a 4 billió dolláros éves finanszírozási hiány áthidalásához.</a:t>
            </a:r>
          </a:p>
        </p:txBody>
      </p:sp>
    </p:spTree>
    <p:extLst>
      <p:ext uri="{BB962C8B-B14F-4D97-AF65-F5344CB8AC3E}">
        <p14:creationId xmlns:p14="http://schemas.microsoft.com/office/powerpoint/2010/main" val="990191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3953B-E174-EBDF-73BA-1D8B52B54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FD681AF3-E796-3CA4-ED18-4151A69F0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918" y="457200"/>
            <a:ext cx="10175663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031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7E595-3749-56A9-A7B0-EC750908B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9FCB68CC-416B-B6E5-1346-EAE7042B251C}"/>
              </a:ext>
            </a:extLst>
          </p:cNvPr>
          <p:cNvSpPr txBox="1"/>
          <p:nvPr/>
        </p:nvSpPr>
        <p:spPr>
          <a:xfrm>
            <a:off x="1662546" y="633489"/>
            <a:ext cx="10070275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latin typeface="Abadi" panose="020B0604020104020204" pitchFamily="34" charset="0"/>
              </a:rPr>
              <a:t>Emberek/</a:t>
            </a:r>
            <a:r>
              <a:rPr lang="en-AU" sz="3200" b="1" noProof="0" dirty="0">
                <a:latin typeface="Abadi" panose="020B0604020104020204" pitchFamily="34" charset="0"/>
              </a:rPr>
              <a:t>People</a:t>
            </a:r>
            <a:r>
              <a:rPr lang="hu-HU" sz="3200" b="1" dirty="0">
                <a:latin typeface="Abadi" panose="020B0604020104020204" pitchFamily="34" charset="0"/>
              </a:rPr>
              <a:t> (1–5. fenntartható fejlődési célok)</a:t>
            </a:r>
          </a:p>
          <a:p>
            <a:r>
              <a:rPr lang="hu-HU" sz="2400" dirty="0">
                <a:latin typeface="Abadi" panose="020B0604020104020204" pitchFamily="34" charset="0"/>
              </a:rPr>
              <a:t>Senkit sem hagyunk hátra</a:t>
            </a:r>
          </a:p>
          <a:p>
            <a:endParaRPr lang="hu-HU" sz="24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1. és 2. cél (Szegénység és éhezés): A mélyszegénység továbbra is kihívást jelent; több mint 700 millió ember még mindig napi 2,15 dollárnál kevesebből él. Az élelmiszerrendszereket a rugalmasság érdekében </a:t>
            </a:r>
            <a:r>
              <a:rPr lang="hu-HU" sz="2400" dirty="0" err="1">
                <a:latin typeface="Abadi" panose="020B0604020104020204" pitchFamily="34" charset="0"/>
              </a:rPr>
              <a:t>újragondolják</a:t>
            </a:r>
            <a:r>
              <a:rPr lang="hu-HU" sz="2400" dirty="0">
                <a:latin typeface="Abadi" panose="020B0604020104020204" pitchFamily="34" charset="0"/>
              </a:rPr>
              <a:t>.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3. cél (Egészségügy): Az anyai és gyermekhalandóság jelentősen csökkent 2015 óta, de a globális mentális egészség és a világjárványokra való felkészültség az új 2026-os prioritások.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4. és 5. cél (Oktatás és nemek): Az oktatási rendszerek a mesterséges intelligencia alapú írástudás és szakképzés felé tolódnak el. A nemek közötti egyenlőség továbbra is a „legnagyobb emberi jogi kihívás”, a digitális nemek közötti szakadék áthidalására összpontosítva.</a:t>
            </a:r>
          </a:p>
        </p:txBody>
      </p:sp>
    </p:spTree>
    <p:extLst>
      <p:ext uri="{BB962C8B-B14F-4D97-AF65-F5344CB8AC3E}">
        <p14:creationId xmlns:p14="http://schemas.microsoft.com/office/powerpoint/2010/main" val="3473362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2D553-D4B0-455E-B1A3-F8483C2B8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AB17E79-F514-F8B4-692A-BCECF82C228D}"/>
              </a:ext>
            </a:extLst>
          </p:cNvPr>
          <p:cNvSpPr txBox="1"/>
          <p:nvPr/>
        </p:nvSpPr>
        <p:spPr>
          <a:xfrm>
            <a:off x="1603169" y="716477"/>
            <a:ext cx="9785268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latin typeface="Abadi" panose="020B0604020104020204" pitchFamily="34" charset="0"/>
              </a:rPr>
              <a:t>Bolygó (6., 12–15. fenntartható fejlődési célok)</a:t>
            </a:r>
          </a:p>
          <a:p>
            <a:r>
              <a:rPr lang="hu-HU" sz="2400" dirty="0">
                <a:latin typeface="Abadi" panose="020B0604020104020204" pitchFamily="34" charset="0"/>
              </a:rPr>
              <a:t>Sürgősség az </a:t>
            </a:r>
            <a:r>
              <a:rPr lang="hu-HU" sz="2400" dirty="0" err="1">
                <a:latin typeface="Abadi" panose="020B0604020104020204" pitchFamily="34" charset="0"/>
              </a:rPr>
              <a:t>antropocén</a:t>
            </a:r>
            <a:r>
              <a:rPr lang="hu-HU" sz="2400" dirty="0">
                <a:latin typeface="Abadi" panose="020B0604020104020204" pitchFamily="34" charset="0"/>
              </a:rPr>
              <a:t> korban (emberi tevékenység kora)</a:t>
            </a:r>
          </a:p>
          <a:p>
            <a:endParaRPr lang="hu-HU" sz="24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13. cél (Klímavédelmi fellépés): 2024 volt a feljegyzések szerint a legforróbb év. 2026-ban a hangsúly az „enyhítésről” a „radikális alkalmazkodásra” és a veszteség-kár finanszírozásra helyeződött át.</a:t>
            </a:r>
          </a:p>
          <a:p>
            <a:endParaRPr lang="hu-HU" sz="16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14. és 15. cél (Víz alatti/szárazföldi élet): A „30x30” kezdeményezés (a szárazföld és a tenger 30%-</a:t>
            </a:r>
            <a:r>
              <a:rPr lang="hu-HU" sz="2400" dirty="0" err="1">
                <a:latin typeface="Abadi" panose="020B0604020104020204" pitchFamily="34" charset="0"/>
              </a:rPr>
              <a:t>ának</a:t>
            </a:r>
            <a:r>
              <a:rPr lang="hu-HU" sz="2400" dirty="0">
                <a:latin typeface="Abadi" panose="020B0604020104020204" pitchFamily="34" charset="0"/>
              </a:rPr>
              <a:t> védelme 2030-ra) a 2026-os év elsődleges mérőszáma.</a:t>
            </a:r>
          </a:p>
          <a:p>
            <a:endParaRPr lang="hu-HU" sz="16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Körforgásos gazdaság: A 12. cél új globális szabályozásokat vezet be a műanyaghulladékkal és a fenntartható ellátási láncokkal kapcsolatban.</a:t>
            </a:r>
          </a:p>
        </p:txBody>
      </p:sp>
    </p:spTree>
    <p:extLst>
      <p:ext uri="{BB962C8B-B14F-4D97-AF65-F5344CB8AC3E}">
        <p14:creationId xmlns:p14="http://schemas.microsoft.com/office/powerpoint/2010/main" val="555363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AF659-BD91-0457-4B0F-2D552E638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51C2CE11-1629-77A2-7205-98B44784B3F4}"/>
              </a:ext>
            </a:extLst>
          </p:cNvPr>
          <p:cNvSpPr txBox="1"/>
          <p:nvPr/>
        </p:nvSpPr>
        <p:spPr>
          <a:xfrm>
            <a:off x="1721922" y="938243"/>
            <a:ext cx="10117777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latin typeface="Abadi" panose="020B0604020104020204" pitchFamily="34" charset="0"/>
              </a:rPr>
              <a:t>Jólét és béke (7–11., 16. fenntartható fejlesztési célok)</a:t>
            </a:r>
          </a:p>
          <a:p>
            <a:r>
              <a:rPr lang="hu-HU" sz="2400" dirty="0">
                <a:latin typeface="Abadi" panose="020B0604020104020204" pitchFamily="34" charset="0"/>
              </a:rPr>
              <a:t>Fenntartható rendszerek és igazságosság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Energia (7. fenntartható fejlesztési cél): A megújuló energiaforrások jelenleg a világ nagy részén a legolcsóbb energiaforrások. A 2026-os cél az egyetemes villamosenergia-hozzáférés biztosítása a még mindig nélkülöző 600 millió ember számára.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Tisztességes munka (8. fenntartható fejlesztési cél): Alkalmazkodás a „zöld munkahelyekre” való átálláshoz és az automatizálás munkaerőpiacra gyakorolt ​​hatásához.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Béke és intézmények (16. fenntartható fejlesztési cél): Mivel a globális menekültek száma rekordmagas (több mint 120 millió ember), a jogállamiság megerősítése és a konfliktusok csökkentése az összes többi cél „előmozdítója”.</a:t>
            </a:r>
          </a:p>
        </p:txBody>
      </p:sp>
    </p:spTree>
    <p:extLst>
      <p:ext uri="{BB962C8B-B14F-4D97-AF65-F5344CB8AC3E}">
        <p14:creationId xmlns:p14="http://schemas.microsoft.com/office/powerpoint/2010/main" val="1950065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B1BB6-289C-78EE-A0B7-7B2004708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4E04AB0A-C60D-62EC-54AC-0D22CC42592E}"/>
              </a:ext>
            </a:extLst>
          </p:cNvPr>
          <p:cNvSpPr txBox="1"/>
          <p:nvPr/>
        </p:nvSpPr>
        <p:spPr>
          <a:xfrm>
            <a:off x="1626919" y="551289"/>
            <a:ext cx="10129651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latin typeface="Abadi" panose="020B0604020104020204" pitchFamily="34" charset="0"/>
              </a:rPr>
              <a:t>A „Hat Átmenet” (2026-os prioritás)</a:t>
            </a:r>
          </a:p>
          <a:p>
            <a:r>
              <a:rPr lang="hu-HU" sz="2400" dirty="0">
                <a:latin typeface="Abadi" panose="020B0604020104020204" pitchFamily="34" charset="0"/>
              </a:rPr>
              <a:t>Hogyan gyorsíthatjuk fel az utolsó öt évet</a:t>
            </a:r>
          </a:p>
          <a:p>
            <a:endParaRPr lang="hu-HU" sz="16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Az ENSZ hat nagy hatású területet azonosított, ahol a koncentrált erőfeszítések előmozdíthatják a fejlődést: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1. </a:t>
            </a:r>
            <a:r>
              <a:rPr lang="hu-HU" sz="2400" b="1" dirty="0">
                <a:latin typeface="Abadi" panose="020B0604020104020204" pitchFamily="34" charset="0"/>
              </a:rPr>
              <a:t>Élelmiszerrendszerek</a:t>
            </a:r>
            <a:r>
              <a:rPr lang="hu-HU" sz="2400" dirty="0">
                <a:latin typeface="Abadi" panose="020B0604020104020204" pitchFamily="34" charset="0"/>
              </a:rPr>
              <a:t>: Átállás az ipari mezőgazdaságról a regeneratív mezőgazdaságra.</a:t>
            </a:r>
          </a:p>
          <a:p>
            <a:r>
              <a:rPr lang="hu-HU" sz="2400" dirty="0">
                <a:latin typeface="Abadi" panose="020B0604020104020204" pitchFamily="34" charset="0"/>
              </a:rPr>
              <a:t>2. </a:t>
            </a:r>
            <a:r>
              <a:rPr lang="hu-HU" sz="2400" b="1" dirty="0">
                <a:latin typeface="Abadi" panose="020B0604020104020204" pitchFamily="34" charset="0"/>
              </a:rPr>
              <a:t>Energiaellátás</a:t>
            </a:r>
            <a:r>
              <a:rPr lang="hu-HU" sz="2400" dirty="0">
                <a:latin typeface="Abadi" panose="020B0604020104020204" pitchFamily="34" charset="0"/>
              </a:rPr>
              <a:t>: Átállás a szén-dioxid-mentes hálózatokra.</a:t>
            </a:r>
          </a:p>
          <a:p>
            <a:r>
              <a:rPr lang="hu-HU" sz="2400" dirty="0">
                <a:latin typeface="Abadi" panose="020B0604020104020204" pitchFamily="34" charset="0"/>
              </a:rPr>
              <a:t>3. </a:t>
            </a:r>
            <a:r>
              <a:rPr lang="hu-HU" sz="2400" b="1" dirty="0">
                <a:latin typeface="Abadi" panose="020B0604020104020204" pitchFamily="34" charset="0"/>
              </a:rPr>
              <a:t>Digitális összekapcsoltság</a:t>
            </a:r>
            <a:r>
              <a:rPr lang="hu-HU" sz="2400" dirty="0">
                <a:latin typeface="Abadi" panose="020B0604020104020204" pitchFamily="34" charset="0"/>
              </a:rPr>
              <a:t>: A még mindig offline 2,6 milliárd ember számára a szakadék áthidalása.</a:t>
            </a:r>
          </a:p>
          <a:p>
            <a:r>
              <a:rPr lang="hu-HU" sz="2400" dirty="0">
                <a:latin typeface="Abadi" panose="020B0604020104020204" pitchFamily="34" charset="0"/>
              </a:rPr>
              <a:t>4. </a:t>
            </a:r>
            <a:r>
              <a:rPr lang="hu-HU" sz="2400" b="1" dirty="0">
                <a:latin typeface="Abadi" panose="020B0604020104020204" pitchFamily="34" charset="0"/>
              </a:rPr>
              <a:t>Oktatás</a:t>
            </a:r>
            <a:r>
              <a:rPr lang="hu-HU" sz="2400" dirty="0">
                <a:latin typeface="Abadi" panose="020B0604020104020204" pitchFamily="34" charset="0"/>
              </a:rPr>
              <a:t>: A tantervek átalakítása a változó éghajlathoz és munkaerőhöz igazodva.</a:t>
            </a:r>
          </a:p>
          <a:p>
            <a:r>
              <a:rPr lang="hu-HU" sz="2400" dirty="0">
                <a:latin typeface="Abadi" panose="020B0604020104020204" pitchFamily="34" charset="0"/>
              </a:rPr>
              <a:t>5. </a:t>
            </a:r>
            <a:r>
              <a:rPr lang="hu-HU" sz="2400" b="1" dirty="0">
                <a:latin typeface="Abadi" panose="020B0604020104020204" pitchFamily="34" charset="0"/>
              </a:rPr>
              <a:t>Munkahelyek és szociális védelem</a:t>
            </a:r>
            <a:r>
              <a:rPr lang="hu-HU" sz="2400" dirty="0">
                <a:latin typeface="Abadi" panose="020B0604020104020204" pitchFamily="34" charset="0"/>
              </a:rPr>
              <a:t>: Egyetemes alapszolgáltatások és biztonsági hálók.</a:t>
            </a:r>
          </a:p>
          <a:p>
            <a:r>
              <a:rPr lang="hu-HU" sz="2400" dirty="0">
                <a:latin typeface="Abadi" panose="020B0604020104020204" pitchFamily="34" charset="0"/>
              </a:rPr>
              <a:t>6. </a:t>
            </a:r>
            <a:r>
              <a:rPr lang="hu-HU" sz="2400" b="1" dirty="0">
                <a:latin typeface="Abadi" panose="020B0604020104020204" pitchFamily="34" charset="0"/>
              </a:rPr>
              <a:t>Biodiverzitás és természet</a:t>
            </a:r>
            <a:r>
              <a:rPr lang="hu-HU" sz="2400" dirty="0">
                <a:latin typeface="Abadi" panose="020B0604020104020204" pitchFamily="34" charset="0"/>
              </a:rPr>
              <a:t>: A természet integrálása a nemzeti elszámolásokba.</a:t>
            </a:r>
          </a:p>
        </p:txBody>
      </p:sp>
    </p:spTree>
    <p:extLst>
      <p:ext uri="{BB962C8B-B14F-4D97-AF65-F5344CB8AC3E}">
        <p14:creationId xmlns:p14="http://schemas.microsoft.com/office/powerpoint/2010/main" val="568996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3C2F8-51C2-9C3F-416D-49019BE7C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2E9567D1-450D-9C3F-7DAF-36A00B627B2C}"/>
              </a:ext>
            </a:extLst>
          </p:cNvPr>
          <p:cNvSpPr txBox="1"/>
          <p:nvPr/>
        </p:nvSpPr>
        <p:spPr>
          <a:xfrm>
            <a:off x="1745673" y="728491"/>
            <a:ext cx="9987148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latin typeface="Abadi" panose="020B0604020104020204" pitchFamily="34" charset="0"/>
              </a:rPr>
              <a:t>Partnerségek és a továbblépés (SDG 17)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Az Ön szerepe a cselekvés évtizedében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</a:t>
            </a:r>
            <a:r>
              <a:rPr lang="hu-HU" sz="2400" b="1" dirty="0">
                <a:latin typeface="Abadi" panose="020B0604020104020204" pitchFamily="34" charset="0"/>
              </a:rPr>
              <a:t>Globális együttműködés</a:t>
            </a:r>
            <a:r>
              <a:rPr lang="hu-HU" sz="2400" dirty="0">
                <a:latin typeface="Abadi" panose="020B0604020104020204" pitchFamily="34" charset="0"/>
              </a:rPr>
              <a:t>: A multilaterális rendszer újjáélesztése a geopolitikai feszültségek közepette.</a:t>
            </a:r>
          </a:p>
          <a:p>
            <a:r>
              <a:rPr lang="hu-HU" sz="2400" dirty="0">
                <a:latin typeface="Abadi" panose="020B0604020104020204" pitchFamily="34" charset="0"/>
              </a:rPr>
              <a:t>• </a:t>
            </a:r>
            <a:r>
              <a:rPr lang="hu-HU" sz="2400" b="1" dirty="0">
                <a:latin typeface="Abadi" panose="020B0604020104020204" pitchFamily="34" charset="0"/>
              </a:rPr>
              <a:t>Adatforradalom</a:t>
            </a:r>
            <a:r>
              <a:rPr lang="hu-HU" sz="2400" dirty="0">
                <a:latin typeface="Abadi" panose="020B0604020104020204" pitchFamily="34" charset="0"/>
              </a:rPr>
              <a:t>: MI és műholdas adatok használata a valós idejű haladás nyomon követésére.</a:t>
            </a:r>
          </a:p>
          <a:p>
            <a:r>
              <a:rPr lang="hu-HU" sz="2400" dirty="0">
                <a:latin typeface="Abadi" panose="020B0604020104020204" pitchFamily="34" charset="0"/>
              </a:rPr>
              <a:t>• </a:t>
            </a:r>
            <a:r>
              <a:rPr lang="hu-HU" sz="2400" b="1" dirty="0">
                <a:latin typeface="Abadi" panose="020B0604020104020204" pitchFamily="34" charset="0"/>
              </a:rPr>
              <a:t>Cselekvésre való felhívás</a:t>
            </a:r>
            <a:r>
              <a:rPr lang="hu-HU" sz="2400" dirty="0">
                <a:latin typeface="Abadi" panose="020B0604020104020204" pitchFamily="34" charset="0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400" b="1" dirty="0">
                <a:latin typeface="Abadi" panose="020B0604020104020204" pitchFamily="34" charset="0"/>
              </a:rPr>
              <a:t>Kormányok</a:t>
            </a:r>
            <a:r>
              <a:rPr lang="hu-HU" sz="2400" dirty="0">
                <a:latin typeface="Abadi" panose="020B0604020104020204" pitchFamily="34" charset="0"/>
              </a:rPr>
              <a:t>: Politikai összehangolás és „zöld költségvetés”.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400" b="1" dirty="0">
                <a:latin typeface="Abadi" panose="020B0604020104020204" pitchFamily="34" charset="0"/>
              </a:rPr>
              <a:t>Vállalkozások</a:t>
            </a:r>
            <a:r>
              <a:rPr lang="hu-HU" sz="2400" dirty="0">
                <a:latin typeface="Abadi" panose="020B0604020104020204" pitchFamily="34" charset="0"/>
              </a:rPr>
              <a:t>: Az ESG (Környezetvédelmi, Társadalmi és Kormányzási) jelentéstételtől a tényleges hatásmérés felé való elmozdulás.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400" b="1" dirty="0">
                <a:latin typeface="Abadi" panose="020B0604020104020204" pitchFamily="34" charset="0"/>
              </a:rPr>
              <a:t>Egyének</a:t>
            </a:r>
            <a:r>
              <a:rPr lang="hu-HU" sz="2400" dirty="0">
                <a:latin typeface="Abadi" panose="020B0604020104020204" pitchFamily="34" charset="0"/>
              </a:rPr>
              <a:t>: Fenntartható életmódválasztás és érdekképviselet.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Záró gondolat: „A SDG-</a:t>
            </a:r>
            <a:r>
              <a:rPr lang="hu-HU" sz="2400" dirty="0" err="1">
                <a:latin typeface="Abadi" panose="020B0604020104020204" pitchFamily="34" charset="0"/>
              </a:rPr>
              <a:t>k</a:t>
            </a:r>
            <a:r>
              <a:rPr lang="hu-HU" sz="2400" dirty="0">
                <a:latin typeface="Abadi" panose="020B0604020104020204" pitchFamily="34" charset="0"/>
              </a:rPr>
              <a:t> nem valami „jó, ha van”. Ezek az egyetlen útiterv egy lakható bolygó és egy stabil globális gazdaság felé.”</a:t>
            </a:r>
          </a:p>
        </p:txBody>
      </p:sp>
    </p:spTree>
    <p:extLst>
      <p:ext uri="{BB962C8B-B14F-4D97-AF65-F5344CB8AC3E}">
        <p14:creationId xmlns:p14="http://schemas.microsoft.com/office/powerpoint/2010/main" val="3804092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6990A-1436-183C-7001-A2E68AA6E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48A1E064-6968-E0E8-452F-F1F954FA2F4D}"/>
              </a:ext>
            </a:extLst>
          </p:cNvPr>
          <p:cNvSpPr txBox="1"/>
          <p:nvPr/>
        </p:nvSpPr>
        <p:spPr>
          <a:xfrm>
            <a:off x="1650669" y="712473"/>
            <a:ext cx="978526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latin typeface="Abadi" panose="020B0604020104020204" pitchFamily="34" charset="0"/>
              </a:rPr>
              <a:t>Az Európai Zöld Megállapodás</a:t>
            </a:r>
          </a:p>
          <a:p>
            <a:endParaRPr lang="hu-HU" sz="16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A klímasemleges kontinens terve</a:t>
            </a:r>
          </a:p>
          <a:p>
            <a:endParaRPr lang="hu-HU" sz="16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</a:t>
            </a:r>
            <a:r>
              <a:rPr lang="hu-HU" sz="2400" b="1" dirty="0">
                <a:latin typeface="Abadi" panose="020B0604020104020204" pitchFamily="34" charset="0"/>
              </a:rPr>
              <a:t>Célkitűzés</a:t>
            </a:r>
            <a:r>
              <a:rPr lang="hu-HU" sz="2400" dirty="0">
                <a:latin typeface="Abadi" panose="020B0604020104020204" pitchFamily="34" charset="0"/>
              </a:rPr>
              <a:t>: Európa 2050-re az első klímasemleges kontinenssé tétele.</a:t>
            </a:r>
          </a:p>
          <a:p>
            <a:endParaRPr lang="hu-HU" sz="16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</a:t>
            </a:r>
            <a:r>
              <a:rPr lang="hu-HU" sz="2400" b="1" dirty="0">
                <a:latin typeface="Abadi" panose="020B0604020104020204" pitchFamily="34" charset="0"/>
              </a:rPr>
              <a:t>Főbb jogszabályok</a:t>
            </a:r>
            <a:r>
              <a:rPr lang="hu-HU" sz="2400" dirty="0">
                <a:latin typeface="Abadi" panose="020B0604020104020204" pitchFamily="34" charset="0"/>
              </a:rPr>
              <a:t>: Az európai klímatörvény a politikai elkötelezettséget jogi kötelezettséggé alakítja.</a:t>
            </a:r>
          </a:p>
          <a:p>
            <a:endParaRPr lang="hu-HU" sz="16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</a:t>
            </a:r>
            <a:r>
              <a:rPr lang="hu-HU" sz="2400" b="1" dirty="0">
                <a:latin typeface="Abadi" panose="020B0604020104020204" pitchFamily="34" charset="0"/>
              </a:rPr>
              <a:t>Köztes cél: </a:t>
            </a:r>
            <a:r>
              <a:rPr lang="hu-HU" sz="2400" dirty="0">
                <a:latin typeface="Abadi" panose="020B0604020104020204" pitchFamily="34" charset="0"/>
              </a:rPr>
              <a:t>Az üvegházhatású gázok nettó kibocsátásának legalább 55%-kal történő csökkentése 2030-ra (az 1990-es szinthez képest).</a:t>
            </a:r>
          </a:p>
          <a:p>
            <a:endParaRPr lang="hu-HU" sz="16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</a:t>
            </a:r>
            <a:r>
              <a:rPr lang="hu-HU" sz="2400" b="1" dirty="0">
                <a:latin typeface="Abadi" panose="020B0604020104020204" pitchFamily="34" charset="0"/>
              </a:rPr>
              <a:t>Finanszírozás</a:t>
            </a:r>
            <a:r>
              <a:rPr lang="hu-HU" sz="2400" dirty="0">
                <a:latin typeface="Abadi" panose="020B0604020104020204" pitchFamily="34" charset="0"/>
              </a:rPr>
              <a:t>: Legalább 1 billió euró fenntartható beruházás mozgósítása a következő évtizedben az Igazságos Átállási Mechanizmuson keresztül.</a:t>
            </a:r>
          </a:p>
        </p:txBody>
      </p:sp>
    </p:spTree>
    <p:extLst>
      <p:ext uri="{BB962C8B-B14F-4D97-AF65-F5344CB8AC3E}">
        <p14:creationId xmlns:p14="http://schemas.microsoft.com/office/powerpoint/2010/main" val="1243988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313D9-D25D-39B4-39BE-2719B1C38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B23970DD-5552-F8C1-BFBA-698170457A39}"/>
              </a:ext>
            </a:extLst>
          </p:cNvPr>
          <p:cNvSpPr txBox="1"/>
          <p:nvPr/>
        </p:nvSpPr>
        <p:spPr>
          <a:xfrm>
            <a:off x="1650670" y="716477"/>
            <a:ext cx="1009402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latin typeface="Abadi" panose="020B0604020104020204" pitchFamily="34" charset="0"/>
              </a:rPr>
              <a:t>A körforgásos gazdaság cselekvési terve</a:t>
            </a:r>
          </a:p>
          <a:p>
            <a:endParaRPr lang="hu-HU" sz="1600" b="1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A „</a:t>
            </a:r>
            <a:r>
              <a:rPr lang="hu-HU" sz="2400" dirty="0" err="1">
                <a:latin typeface="Abadi" panose="020B0604020104020204" pitchFamily="34" charset="0"/>
              </a:rPr>
              <a:t>Take-Make-Waste</a:t>
            </a:r>
            <a:r>
              <a:rPr lang="hu-HU" sz="2400" dirty="0">
                <a:latin typeface="Abadi" panose="020B0604020104020204" pitchFamily="34" charset="0"/>
              </a:rPr>
              <a:t>” modellen túl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</a:t>
            </a:r>
            <a:r>
              <a:rPr lang="hu-HU" sz="2400" b="1" dirty="0">
                <a:latin typeface="Abadi" panose="020B0604020104020204" pitchFamily="34" charset="0"/>
              </a:rPr>
              <a:t>Fókuszterületek</a:t>
            </a:r>
            <a:r>
              <a:rPr lang="hu-HU" sz="2400" dirty="0">
                <a:latin typeface="Abadi" panose="020B0604020104020204" pitchFamily="34" charset="0"/>
              </a:rPr>
              <a:t>: Elektronika és IKT, akkumulátorok, járművek, csomagolás, műanyagok, textilek és építőipar.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</a:t>
            </a:r>
            <a:r>
              <a:rPr lang="hu-HU" sz="2400" b="1" dirty="0">
                <a:latin typeface="Abadi" panose="020B0604020104020204" pitchFamily="34" charset="0"/>
              </a:rPr>
              <a:t>Javításhoz való jog</a:t>
            </a:r>
            <a:r>
              <a:rPr lang="hu-HU" sz="2400" dirty="0">
                <a:latin typeface="Abadi" panose="020B0604020104020204" pitchFamily="34" charset="0"/>
              </a:rPr>
              <a:t>: Új szabályok a javítás megkönnyítésére és vonzóbbá tételére a fogyasztók számára, meghosszabbítva a termékek élettartamát.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</a:t>
            </a:r>
            <a:r>
              <a:rPr lang="hu-HU" sz="2400" b="1" dirty="0">
                <a:latin typeface="Abadi" panose="020B0604020104020204" pitchFamily="34" charset="0"/>
              </a:rPr>
              <a:t>Hulladékcsökkentés</a:t>
            </a:r>
            <a:r>
              <a:rPr lang="hu-HU" sz="2400" dirty="0">
                <a:latin typeface="Abadi" panose="020B0604020104020204" pitchFamily="34" charset="0"/>
              </a:rPr>
              <a:t>: A nem újrahasznosított vagy </a:t>
            </a:r>
            <a:r>
              <a:rPr lang="hu-HU" sz="2400" dirty="0" err="1">
                <a:latin typeface="Abadi" panose="020B0604020104020204" pitchFamily="34" charset="0"/>
              </a:rPr>
              <a:t>újrafelhasznált</a:t>
            </a:r>
            <a:r>
              <a:rPr lang="hu-HU" sz="2400" dirty="0">
                <a:latin typeface="Abadi" panose="020B0604020104020204" pitchFamily="34" charset="0"/>
              </a:rPr>
              <a:t> települési hulladék felére csökkentése 2030-ig.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• </a:t>
            </a:r>
            <a:r>
              <a:rPr lang="hu-HU" sz="2400" b="1" dirty="0">
                <a:latin typeface="Abadi" panose="020B0604020104020204" pitchFamily="34" charset="0"/>
              </a:rPr>
              <a:t>Fenntartható termékpolitika</a:t>
            </a:r>
            <a:r>
              <a:rPr lang="hu-HU" sz="2400" dirty="0">
                <a:latin typeface="Abadi" panose="020B0604020104020204" pitchFamily="34" charset="0"/>
              </a:rPr>
              <a:t>: Annak biztosítása, hogy az EU piacára kerülő termékek tartósak, </a:t>
            </a:r>
            <a:r>
              <a:rPr lang="hu-HU" sz="2400" dirty="0" err="1">
                <a:latin typeface="Abadi" panose="020B0604020104020204" pitchFamily="34" charset="0"/>
              </a:rPr>
              <a:t>újrafelhasználhatók</a:t>
            </a:r>
            <a:r>
              <a:rPr lang="hu-HU" sz="2400" dirty="0">
                <a:latin typeface="Abadi" panose="020B0604020104020204" pitchFamily="34" charset="0"/>
              </a:rPr>
              <a:t> és energiahatékonyak legyenek.</a:t>
            </a:r>
          </a:p>
        </p:txBody>
      </p:sp>
    </p:spTree>
    <p:extLst>
      <p:ext uri="{BB962C8B-B14F-4D97-AF65-F5344CB8AC3E}">
        <p14:creationId xmlns:p14="http://schemas.microsoft.com/office/powerpoint/2010/main" val="3260726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AC59A-EF1B-3F3B-057D-1CB7A1845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97AA860-B8AC-CF4A-1F5A-98DE34401EDC}"/>
              </a:ext>
            </a:extLst>
          </p:cNvPr>
          <p:cNvSpPr txBox="1"/>
          <p:nvPr/>
        </p:nvSpPr>
        <p:spPr>
          <a:xfrm>
            <a:off x="1686296" y="522744"/>
            <a:ext cx="997527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latin typeface="Abadi" panose="020B0604020104020204" pitchFamily="34" charset="0"/>
              </a:rPr>
              <a:t>11. fenntartható fejlesztési cél: Fenntartható városok és közösségek</a:t>
            </a:r>
          </a:p>
          <a:p>
            <a:r>
              <a:rPr lang="hu-HU" sz="2400" dirty="0">
                <a:latin typeface="Abadi" panose="020B0604020104020204" pitchFamily="34" charset="0"/>
              </a:rPr>
              <a:t>„A városok és emberi települések befogadóvá, biztonságossá, ellenállóvá és fenntarthatóvá tétele.”</a:t>
            </a:r>
          </a:p>
          <a:p>
            <a:endParaRPr lang="hu-HU" sz="24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11. fenntartható fejlesztési cél – célja a városok és más települések olyan megújítása és tervezése, amely mindenki számára lehetőségeket kínál, hozzáférést biztosítva az alapvető szolgáltatásokhoz, az energiához, a lakhatáshoz, a közlekedéshez és a zöld közterületekhez, miközben csökkenti az erőforrás-felhasználást és a környezeti hatásokat.</a:t>
            </a:r>
          </a:p>
          <a:p>
            <a:endParaRPr lang="hu-HU" sz="24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Az EU kontextusában a 11. számú fenntartható fejlesztési cél nyomon követése a városok és közösségek életminőségének, a fenntartható mobilitásnak és a káros környezeti hatásoknak a vizsgálatát jelenti.</a:t>
            </a:r>
          </a:p>
        </p:txBody>
      </p:sp>
    </p:spTree>
    <p:extLst>
      <p:ext uri="{BB962C8B-B14F-4D97-AF65-F5344CB8AC3E}">
        <p14:creationId xmlns:p14="http://schemas.microsoft.com/office/powerpoint/2010/main" val="969326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0DB42-D7F1-174F-9C37-715CD9DFA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B39E22F-4351-E11B-B7D1-11AFF2D50332}"/>
              </a:ext>
            </a:extLst>
          </p:cNvPr>
          <p:cNvSpPr txBox="1"/>
          <p:nvPr/>
        </p:nvSpPr>
        <p:spPr>
          <a:xfrm>
            <a:off x="1736034" y="248338"/>
            <a:ext cx="9859617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latin typeface="Abadi" panose="020B0604020104020204" pitchFamily="34" charset="0"/>
              </a:rPr>
              <a:t>A 11. számú fenntartható fejlődési cél fő célkitűzései</a:t>
            </a:r>
          </a:p>
          <a:p>
            <a:r>
              <a:rPr lang="hu-HU" sz="2400" dirty="0">
                <a:latin typeface="Abadi" panose="020B0604020104020204" pitchFamily="34" charset="0"/>
              </a:rPr>
              <a:t>Az átfogó cél tíz konkrét célra oszlik, amelyek a települési élet fizikai, társadalmi és környezeti szövetével foglalkoznak:</a:t>
            </a:r>
          </a:p>
          <a:p>
            <a:r>
              <a:rPr lang="hu-HU" sz="2200" dirty="0">
                <a:latin typeface="Abadi" panose="020B0604020104020204" pitchFamily="34" charset="0"/>
              </a:rPr>
              <a:t>11.1 </a:t>
            </a:r>
            <a:r>
              <a:rPr lang="hu-HU" sz="2200" b="1" dirty="0">
                <a:latin typeface="Abadi" panose="020B0604020104020204" pitchFamily="34" charset="0"/>
              </a:rPr>
              <a:t>Lakhatás és nyomornegyedek</a:t>
            </a:r>
            <a:r>
              <a:rPr lang="hu-HU" sz="2200" dirty="0">
                <a:latin typeface="Abadi" panose="020B0604020104020204" pitchFamily="34" charset="0"/>
              </a:rPr>
              <a:t>: 2030-ra mindenki számára hozzáférés biztosítása megfelelő, biztonságos és megfizethető lakhatáshoz és alapvető szolgáltatásokhoz, valamint a nyomornegyedek korszerűsítése.</a:t>
            </a:r>
          </a:p>
          <a:p>
            <a:r>
              <a:rPr lang="hu-HU" sz="2200" dirty="0">
                <a:latin typeface="Abadi" panose="020B0604020104020204" pitchFamily="34" charset="0"/>
              </a:rPr>
              <a:t>11.2 </a:t>
            </a:r>
            <a:r>
              <a:rPr lang="hu-HU" sz="2200" b="1" dirty="0">
                <a:latin typeface="Abadi" panose="020B0604020104020204" pitchFamily="34" charset="0"/>
              </a:rPr>
              <a:t>Fenntartható közlekedés</a:t>
            </a:r>
            <a:r>
              <a:rPr lang="hu-HU" sz="2200" dirty="0">
                <a:latin typeface="Abadi" panose="020B0604020104020204" pitchFamily="34" charset="0"/>
              </a:rPr>
              <a:t>: Biztosítani kell a biztonságos, megfizethető, hozzáférhető és fenntartható közlekedési rendszerekhez való hozzáférést mindenki számára, különösen a tömegközlekedés bővítésével.</a:t>
            </a:r>
          </a:p>
          <a:p>
            <a:r>
              <a:rPr lang="hu-HU" sz="2200" dirty="0">
                <a:latin typeface="Abadi" panose="020B0604020104020204" pitchFamily="34" charset="0"/>
              </a:rPr>
              <a:t>11.3 </a:t>
            </a:r>
            <a:r>
              <a:rPr lang="hu-HU" sz="2200" b="1" dirty="0">
                <a:latin typeface="Abadi" panose="020B0604020104020204" pitchFamily="34" charset="0"/>
              </a:rPr>
              <a:t>Részvételen alapuló tervezés</a:t>
            </a:r>
            <a:r>
              <a:rPr lang="hu-HU" sz="2200" dirty="0">
                <a:latin typeface="Abadi" panose="020B0604020104020204" pitchFamily="34" charset="0"/>
              </a:rPr>
              <a:t>: Az inkluzív és fenntartható urbanizáció, valamint a részvételen alapuló, integrált és fenntartható emberi településtervezés kapacitásának fokozása.</a:t>
            </a:r>
          </a:p>
          <a:p>
            <a:r>
              <a:rPr lang="hu-HU" sz="2200" dirty="0">
                <a:latin typeface="Abadi" panose="020B0604020104020204" pitchFamily="34" charset="0"/>
              </a:rPr>
              <a:t>11.4 </a:t>
            </a:r>
            <a:r>
              <a:rPr lang="hu-HU" sz="2200" b="1" dirty="0">
                <a:latin typeface="Abadi" panose="020B0604020104020204" pitchFamily="34" charset="0"/>
              </a:rPr>
              <a:t>Kulturális és természeti örökség</a:t>
            </a:r>
            <a:r>
              <a:rPr lang="hu-HU" sz="2200" dirty="0">
                <a:latin typeface="Abadi" panose="020B0604020104020204" pitchFamily="34" charset="0"/>
              </a:rPr>
              <a:t>: A világ kulturális és természeti örökségének védelmére és megőrzésére irányuló erőfeszítések fokozása.</a:t>
            </a:r>
          </a:p>
          <a:p>
            <a:r>
              <a:rPr lang="hu-HU" sz="2200" dirty="0">
                <a:latin typeface="Abadi" panose="020B0604020104020204" pitchFamily="34" charset="0"/>
              </a:rPr>
              <a:t>11.5 </a:t>
            </a:r>
            <a:r>
              <a:rPr lang="hu-HU" sz="2200" b="1" dirty="0">
                <a:latin typeface="Abadi" panose="020B0604020104020204" pitchFamily="34" charset="0"/>
              </a:rPr>
              <a:t>Katasztrófaelhárító képesség</a:t>
            </a:r>
            <a:r>
              <a:rPr lang="hu-HU" sz="2200" dirty="0">
                <a:latin typeface="Abadi" panose="020B0604020104020204" pitchFamily="34" charset="0"/>
              </a:rPr>
              <a:t>: A katasztrófák által érintettek és a halálesetek számának jelentős csökkentése, különös tekintettel a szegények védelmére.</a:t>
            </a:r>
          </a:p>
        </p:txBody>
      </p:sp>
    </p:spTree>
    <p:extLst>
      <p:ext uri="{BB962C8B-B14F-4D97-AF65-F5344CB8AC3E}">
        <p14:creationId xmlns:p14="http://schemas.microsoft.com/office/powerpoint/2010/main" val="2672140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96718-065D-A8F2-A0F7-25FCDA091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23569074-B21A-D8C6-D333-5F4914536D24}"/>
              </a:ext>
            </a:extLst>
          </p:cNvPr>
          <p:cNvSpPr txBox="1"/>
          <p:nvPr/>
        </p:nvSpPr>
        <p:spPr>
          <a:xfrm>
            <a:off x="1669774" y="476219"/>
            <a:ext cx="10257183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200" dirty="0">
                <a:latin typeface="Abadi" panose="020B0604020104020204" pitchFamily="34" charset="0"/>
              </a:rPr>
              <a:t>11.6 </a:t>
            </a:r>
            <a:r>
              <a:rPr lang="hu-HU" sz="2200" b="1" dirty="0">
                <a:latin typeface="Abadi" panose="020B0604020104020204" pitchFamily="34" charset="0"/>
              </a:rPr>
              <a:t>A városok környezeti hatása</a:t>
            </a:r>
            <a:r>
              <a:rPr lang="hu-HU" sz="2200" dirty="0">
                <a:latin typeface="Abadi" panose="020B0604020104020204" pitchFamily="34" charset="0"/>
              </a:rPr>
              <a:t>: A városok egy főre jutó káros környezeti hatásának csökkentése, beleértve a levegőminőséget és a hulladékgazdálkodást.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200" dirty="0">
                <a:latin typeface="Abadi" panose="020B0604020104020204" pitchFamily="34" charset="0"/>
              </a:rPr>
              <a:t>11.7 </a:t>
            </a:r>
            <a:r>
              <a:rPr lang="hu-HU" sz="2200" b="1" dirty="0">
                <a:latin typeface="Abadi" panose="020B0604020104020204" pitchFamily="34" charset="0"/>
              </a:rPr>
              <a:t>Zöld és közterületek</a:t>
            </a:r>
            <a:r>
              <a:rPr lang="hu-HU" sz="2200" dirty="0">
                <a:latin typeface="Abadi" panose="020B0604020104020204" pitchFamily="34" charset="0"/>
              </a:rPr>
              <a:t>: Biztonságos, befogadó és hozzáférhető zöld és közterületekhez való egyetemes hozzáférés biztosítása.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200" dirty="0">
                <a:latin typeface="Abadi" panose="020B0604020104020204" pitchFamily="34" charset="0"/>
              </a:rPr>
              <a:t>11.a A városi, városkörnyéki és vidéki területek közötti </a:t>
            </a:r>
            <a:r>
              <a:rPr lang="hu-HU" sz="2200" b="1" dirty="0">
                <a:latin typeface="Abadi" panose="020B0604020104020204" pitchFamily="34" charset="0"/>
              </a:rPr>
              <a:t>pozitív gazdasági, társadalmi és környezeti kapcsolatok</a:t>
            </a:r>
            <a:r>
              <a:rPr lang="hu-HU" sz="2200" dirty="0">
                <a:latin typeface="Abadi" panose="020B0604020104020204" pitchFamily="34" charset="0"/>
              </a:rPr>
              <a:t> támogatása a nemzeti és regionális fejlesztési tervezés megerősítésével.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200" dirty="0">
                <a:latin typeface="Abadi" panose="020B0604020104020204" pitchFamily="34" charset="0"/>
              </a:rPr>
              <a:t>11.b 2020-ig növelni kell azon városok, települések számát, amelyek integrált politikákat és terveket fogadnak el és hajtanak végre a befogadás, az erőforrás-hatékonyság, az éghajlatváltozás mérséklése és az ahhoz való alkalmazkodás, a katasztrófákkal szembeni ellenálló képesség érdekében, valamint a </a:t>
            </a:r>
            <a:r>
              <a:rPr lang="hu-HU" sz="2200" dirty="0" err="1">
                <a:latin typeface="Abadi" panose="020B0604020104020204" pitchFamily="34" charset="0"/>
              </a:rPr>
              <a:t>Sendai</a:t>
            </a:r>
            <a:r>
              <a:rPr lang="hu-HU" sz="2200" dirty="0">
                <a:latin typeface="Abadi" panose="020B0604020104020204" pitchFamily="34" charset="0"/>
              </a:rPr>
              <a:t> katasztrófakockázat-csökkentési kerettel (2015–2030) összhangban holisztikus katasztrófakockázat-kezelést kell kidolgozni és végrehajtani minden szinten.</a:t>
            </a:r>
          </a:p>
          <a:p>
            <a:endParaRPr lang="hu-HU" sz="1200" dirty="0">
              <a:latin typeface="Abadi" panose="020B0604020104020204" pitchFamily="34" charset="0"/>
            </a:endParaRPr>
          </a:p>
          <a:p>
            <a:r>
              <a:rPr lang="hu-HU" sz="2200" dirty="0">
                <a:latin typeface="Abadi" panose="020B0604020104020204" pitchFamily="34" charset="0"/>
              </a:rPr>
              <a:t>11.c A legkevésbé fejlett országok támogatása, többek között pénzügyi és technikai segítségnyújtás révén, fenntartható és ellenálló épületek építésében helyi anyagok felhasználásával.</a:t>
            </a:r>
          </a:p>
        </p:txBody>
      </p:sp>
    </p:spTree>
    <p:extLst>
      <p:ext uri="{BB962C8B-B14F-4D97-AF65-F5344CB8AC3E}">
        <p14:creationId xmlns:p14="http://schemas.microsoft.com/office/powerpoint/2010/main" val="558908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F977B-D0D4-9BF0-DB68-FDBB0AF84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9264CC0-0DF3-A647-0B1B-F6DB4117C39B}"/>
              </a:ext>
            </a:extLst>
          </p:cNvPr>
          <p:cNvSpPr txBox="1"/>
          <p:nvPr/>
        </p:nvSpPr>
        <p:spPr>
          <a:xfrm>
            <a:off x="1669775" y="504811"/>
            <a:ext cx="972709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latin typeface="Abadi" panose="020B0604020104020204" pitchFamily="34" charset="0"/>
              </a:rPr>
              <a:t>Mitől fenntartható egy település?</a:t>
            </a:r>
          </a:p>
          <a:p>
            <a:endParaRPr lang="hu-HU" sz="2200" dirty="0">
              <a:latin typeface="Abadi" panose="020B0604020104020204" pitchFamily="34" charset="0"/>
            </a:endParaRPr>
          </a:p>
          <a:p>
            <a:r>
              <a:rPr lang="hu-HU" sz="2200" dirty="0">
                <a:latin typeface="Abadi" panose="020B0604020104020204" pitchFamily="34" charset="0"/>
              </a:rPr>
              <a:t>Az </a:t>
            </a:r>
            <a:r>
              <a:rPr lang="hu-HU" sz="2200" b="1" dirty="0">
                <a:latin typeface="Abadi" panose="020B0604020104020204" pitchFamily="34" charset="0"/>
              </a:rPr>
              <a:t>okos városok </a:t>
            </a:r>
            <a:r>
              <a:rPr lang="hu-HU" sz="2200" dirty="0">
                <a:latin typeface="Abadi" panose="020B0604020104020204" pitchFamily="34" charset="0"/>
              </a:rPr>
              <a:t>elkötelezettek a </a:t>
            </a:r>
            <a:r>
              <a:rPr lang="hu-HU" sz="2200" b="1" dirty="0">
                <a:latin typeface="Abadi" panose="020B0604020104020204" pitchFamily="34" charset="0"/>
              </a:rPr>
              <a:t>rendszerszintű fenntarthatóság </a:t>
            </a:r>
            <a:r>
              <a:rPr lang="hu-HU" sz="2200" dirty="0">
                <a:latin typeface="Abadi" panose="020B0604020104020204" pitchFamily="34" charset="0"/>
              </a:rPr>
              <a:t>mellett, átalakítják az </a:t>
            </a:r>
            <a:r>
              <a:rPr lang="hu-HU" sz="2200" b="1" dirty="0">
                <a:latin typeface="Abadi" panose="020B0604020104020204" pitchFamily="34" charset="0"/>
              </a:rPr>
              <a:t>energiarendszereket</a:t>
            </a:r>
            <a:r>
              <a:rPr lang="hu-HU" sz="2200" dirty="0">
                <a:latin typeface="Abadi" panose="020B0604020104020204" pitchFamily="34" charset="0"/>
              </a:rPr>
              <a:t> és </a:t>
            </a:r>
            <a:r>
              <a:rPr lang="hu-HU" sz="2200" b="1" dirty="0">
                <a:latin typeface="Abadi" panose="020B0604020104020204" pitchFamily="34" charset="0"/>
              </a:rPr>
              <a:t>mobilitási lehetőségeket </a:t>
            </a:r>
            <a:r>
              <a:rPr lang="hu-HU" sz="2200" dirty="0">
                <a:latin typeface="Abadi" panose="020B0604020104020204" pitchFamily="34" charset="0"/>
              </a:rPr>
              <a:t>dolgoznak ki az éghajlatváltozás ellensúlyozására, optimális életminőséget kínálva polgáraiknak minimális erőforrás-felhasználással; emellett bevonják lakosaikat új üzleti modellek közös fejlesztésébe az energiahatékonyságra és a körforgásos gazdaságra való áttérés támogatása érdekében.</a:t>
            </a:r>
          </a:p>
          <a:p>
            <a:endParaRPr lang="hu-HU" sz="2200" dirty="0">
              <a:latin typeface="Abadi" panose="020B0604020104020204" pitchFamily="34" charset="0"/>
            </a:endParaRPr>
          </a:p>
          <a:p>
            <a:r>
              <a:rPr lang="hu-HU" sz="2200" dirty="0">
                <a:latin typeface="Abadi" panose="020B0604020104020204" pitchFamily="34" charset="0"/>
              </a:rPr>
              <a:t>A </a:t>
            </a:r>
            <a:r>
              <a:rPr lang="hu-HU" sz="2200" b="1" dirty="0">
                <a:latin typeface="Abadi" panose="020B0604020104020204" pitchFamily="34" charset="0"/>
              </a:rPr>
              <a:t>települési ellenálló képesség </a:t>
            </a:r>
            <a:r>
              <a:rPr lang="hu-HU" sz="2200" dirty="0">
                <a:latin typeface="Abadi" panose="020B0604020104020204" pitchFamily="34" charset="0"/>
              </a:rPr>
              <a:t>a települési rendszerek azon képessége, hogy stresszhelyzetben is fenntartsák stabilitásukat, és rugalmasan alkalmazkodjanak a változó körülményekhez.</a:t>
            </a:r>
          </a:p>
          <a:p>
            <a:endParaRPr lang="hu-HU" sz="2200" dirty="0">
              <a:latin typeface="Abadi" panose="020B0604020104020204" pitchFamily="34" charset="0"/>
            </a:endParaRPr>
          </a:p>
          <a:p>
            <a:r>
              <a:rPr lang="hu-HU" sz="2200" b="1" dirty="0">
                <a:latin typeface="Abadi" panose="020B0604020104020204" pitchFamily="34" charset="0"/>
              </a:rPr>
              <a:t>Ellenállóbb rendszereket és infrastruktúrákat </a:t>
            </a:r>
            <a:r>
              <a:rPr lang="hu-HU" sz="2200" dirty="0">
                <a:latin typeface="Abadi" panose="020B0604020104020204" pitchFamily="34" charset="0"/>
              </a:rPr>
              <a:t>kell kiépítenünk közösségeinkben, hogy felkészülhessünk az éghajlati válságok és a lehetséges jövőbeli közegészségügyi kihívások, például a világjárványok következtében gyakoribb természeti katasztrófákra.</a:t>
            </a:r>
          </a:p>
        </p:txBody>
      </p:sp>
    </p:spTree>
    <p:extLst>
      <p:ext uri="{BB962C8B-B14F-4D97-AF65-F5344CB8AC3E}">
        <p14:creationId xmlns:p14="http://schemas.microsoft.com/office/powerpoint/2010/main" val="1761843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FB80B-43E7-7B4E-86E6-D415C7B80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8E130B53-194B-72C2-9E3A-F900719ED5DF}"/>
              </a:ext>
            </a:extLst>
          </p:cNvPr>
          <p:cNvSpPr txBox="1"/>
          <p:nvPr/>
        </p:nvSpPr>
        <p:spPr>
          <a:xfrm>
            <a:off x="1736034" y="600961"/>
            <a:ext cx="8971722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latin typeface="Abadi" panose="020B0604020104020204" pitchFamily="34" charset="0"/>
              </a:rPr>
              <a:t>Az önkormányzatok lehetséges hozzájárulása</a:t>
            </a:r>
          </a:p>
          <a:p>
            <a:endParaRPr lang="hu-HU" sz="24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Az önkormányzatok célja a közösség számára nyújtott közmunkák és szolgáltatások tervezése, irányítása és fejlesztése. Nincs fontosabb fenntartható fejlődési cél a város munkájára és a városért.</a:t>
            </a:r>
          </a:p>
          <a:p>
            <a:endParaRPr lang="hu-HU" sz="2400" dirty="0">
              <a:latin typeface="Abadi" panose="020B0604020104020204" pitchFamily="34" charset="0"/>
            </a:endParaRPr>
          </a:p>
          <a:p>
            <a:r>
              <a:rPr lang="hu-HU" sz="2400" dirty="0">
                <a:latin typeface="Abadi" panose="020B0604020104020204" pitchFamily="34" charset="0"/>
              </a:rPr>
              <a:t>Az önkormányzatok feladatai a 11. fenntartható fejlődési cél tekintetében sokrétűek, és magukban foglalják a rendszerszintű fenntarthatóság társadalmi, ökológiai és gazdasági dinamikáját.</a:t>
            </a:r>
          </a:p>
          <a:p>
            <a:endParaRPr lang="hu-HU" sz="2400" dirty="0">
              <a:latin typeface="Abadi" panose="020B0604020104020204" pitchFamily="34" charset="0"/>
            </a:endParaRPr>
          </a:p>
          <a:p>
            <a:r>
              <a:rPr lang="hu-HU" sz="2400" b="1" dirty="0">
                <a:solidFill>
                  <a:srgbClr val="FF0000"/>
                </a:solidFill>
                <a:latin typeface="Abadi" panose="020B0604020104020204" pitchFamily="34" charset="0"/>
              </a:rPr>
              <a:t>Együtt kell működnünk és támogatnunk kell egymást annak érdekében, hogy városaink és közösségeink egészségesek, biztonságosak és regeneratívak legyenek!</a:t>
            </a:r>
          </a:p>
        </p:txBody>
      </p:sp>
    </p:spTree>
    <p:extLst>
      <p:ext uri="{BB962C8B-B14F-4D97-AF65-F5344CB8AC3E}">
        <p14:creationId xmlns:p14="http://schemas.microsoft.com/office/powerpoint/2010/main" val="1339567499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</TotalTime>
  <Words>1445</Words>
  <Application>Microsoft Macintosh PowerPoint</Application>
  <PresentationFormat>Szélesvásznú</PresentationFormat>
  <Paragraphs>125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0" baseType="lpstr">
      <vt:lpstr>Abadi</vt:lpstr>
      <vt:lpstr>Arial</vt:lpstr>
      <vt:lpstr>Century Gothic</vt:lpstr>
      <vt:lpstr>Wingdings 3</vt:lpstr>
      <vt:lpstr>Szálak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Ors Szokolay</dc:creator>
  <cp:lastModifiedBy>Ors Szokolay</cp:lastModifiedBy>
  <cp:revision>1</cp:revision>
  <dcterms:created xsi:type="dcterms:W3CDTF">2026-04-20T17:39:27Z</dcterms:created>
  <dcterms:modified xsi:type="dcterms:W3CDTF">2026-04-20T17:56:02Z</dcterms:modified>
</cp:coreProperties>
</file>