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72" r:id="rId4"/>
    <p:sldId id="259" r:id="rId5"/>
    <p:sldId id="260" r:id="rId6"/>
    <p:sldId id="261" r:id="rId7"/>
    <p:sldId id="262" r:id="rId8"/>
    <p:sldId id="263" r:id="rId9"/>
    <p:sldId id="264" r:id="rId10"/>
    <p:sldId id="266" r:id="rId11"/>
    <p:sldId id="268" r:id="rId12"/>
    <p:sldId id="269" r:id="rId13"/>
    <p:sldId id="265"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73"/>
    <p:restoredTop sz="94686"/>
  </p:normalViewPr>
  <p:slideViewPr>
    <p:cSldViewPr snapToGrid="0">
      <p:cViewPr varScale="1">
        <p:scale>
          <a:sx n="95" d="100"/>
          <a:sy n="95" d="100"/>
        </p:scale>
        <p:origin x="792" y="4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u-HU"/>
              <a:t>Mintacím szerkesztése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Kattintson ide az alcím mintájának szerkesztéséhez</a:t>
            </a:r>
            <a:endParaRPr lang="en-US" dirty="0"/>
          </a:p>
        </p:txBody>
      </p:sp>
      <p:sp>
        <p:nvSpPr>
          <p:cNvPr id="4" name="Date Placeholder 3"/>
          <p:cNvSpPr>
            <a:spLocks noGrp="1"/>
          </p:cNvSpPr>
          <p:nvPr>
            <p:ph type="dt" sz="half" idx="10"/>
          </p:nvPr>
        </p:nvSpPr>
        <p:spPr/>
        <p:txBody>
          <a:bodyPr/>
          <a:lstStyle/>
          <a:p>
            <a:fld id="{27B19F53-2944-DB45-83D1-AAB8D317EDA9}" type="datetimeFigureOut">
              <a:rPr lang="hu-HU" smtClean="0"/>
              <a:t>2026. 04. 20.</a:t>
            </a:fld>
            <a:endParaRPr lang="hu-HU"/>
          </a:p>
        </p:txBody>
      </p:sp>
      <p:sp>
        <p:nvSpPr>
          <p:cNvPr id="5" name="Footer Placeholder 4"/>
          <p:cNvSpPr>
            <a:spLocks noGrp="1"/>
          </p:cNvSpPr>
          <p:nvPr>
            <p:ph type="ftr" sz="quarter" idx="11"/>
          </p:nvPr>
        </p:nvSpPr>
        <p:spPr/>
        <p:txBody>
          <a:bodyPr/>
          <a:lstStyle/>
          <a:p>
            <a:endParaRPr lang="hu-H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1574931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u-HU"/>
              <a:t>Mintacím szerkesztése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27B19F53-2944-DB45-83D1-AAB8D317EDA9}" type="datetimeFigureOut">
              <a:rPr lang="hu-HU" smtClean="0"/>
              <a:t>2026. 04. 20.</a:t>
            </a:fld>
            <a:endParaRPr lang="hu-HU"/>
          </a:p>
        </p:txBody>
      </p:sp>
      <p:sp>
        <p:nvSpPr>
          <p:cNvPr id="5" name="Footer Placeholder 4"/>
          <p:cNvSpPr>
            <a:spLocks noGrp="1"/>
          </p:cNvSpPr>
          <p:nvPr>
            <p:ph type="ftr" sz="quarter" idx="11"/>
          </p:nvPr>
        </p:nvSpPr>
        <p:spPr/>
        <p:txBody>
          <a:bodyPr/>
          <a:lstStyle/>
          <a:p>
            <a:endParaRPr lang="hu-H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1706773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u-HU"/>
              <a:t>Mintacím szerkesztése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27B19F53-2944-DB45-83D1-AAB8D317EDA9}" type="datetimeFigureOut">
              <a:rPr lang="hu-HU" smtClean="0"/>
              <a:t>2026. 04. 20.</a:t>
            </a:fld>
            <a:endParaRPr lang="hu-HU"/>
          </a:p>
        </p:txBody>
      </p:sp>
      <p:sp>
        <p:nvSpPr>
          <p:cNvPr id="5" name="Footer Placeholder 4"/>
          <p:cNvSpPr>
            <a:spLocks noGrp="1"/>
          </p:cNvSpPr>
          <p:nvPr>
            <p:ph type="ftr" sz="quarter" idx="11"/>
          </p:nvPr>
        </p:nvSpPr>
        <p:spPr/>
        <p:txBody>
          <a:bodyPr/>
          <a:lstStyle/>
          <a:p>
            <a:endParaRPr lang="hu-H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179034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Date Placeholder 4"/>
          <p:cNvSpPr>
            <a:spLocks noGrp="1"/>
          </p:cNvSpPr>
          <p:nvPr>
            <p:ph type="dt" sz="half" idx="10"/>
          </p:nvPr>
        </p:nvSpPr>
        <p:spPr/>
        <p:txBody>
          <a:bodyPr/>
          <a:lstStyle/>
          <a:p>
            <a:fld id="{27B19F53-2944-DB45-83D1-AAB8D317EDA9}" type="datetimeFigureOut">
              <a:rPr lang="hu-HU" smtClean="0"/>
              <a:t>2026. 04. 20.</a:t>
            </a:fld>
            <a:endParaRPr lang="hu-HU"/>
          </a:p>
        </p:txBody>
      </p:sp>
      <p:sp>
        <p:nvSpPr>
          <p:cNvPr id="6" name="Footer Placeholder 5"/>
          <p:cNvSpPr>
            <a:spLocks noGrp="1"/>
          </p:cNvSpPr>
          <p:nvPr>
            <p:ph type="ftr" sz="quarter" idx="11"/>
          </p:nvPr>
        </p:nvSpPr>
        <p:spPr/>
        <p:txBody>
          <a:bodyPr/>
          <a:lstStyle/>
          <a:p>
            <a:endParaRPr lang="hu-H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1665305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u-HU"/>
              <a:t>Mintacím szerkesztése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7" name="Date Placeholder 6"/>
          <p:cNvSpPr>
            <a:spLocks noGrp="1"/>
          </p:cNvSpPr>
          <p:nvPr>
            <p:ph type="dt" sz="half" idx="10"/>
          </p:nvPr>
        </p:nvSpPr>
        <p:spPr/>
        <p:txBody>
          <a:bodyPr/>
          <a:lstStyle/>
          <a:p>
            <a:fld id="{27B19F53-2944-DB45-83D1-AAB8D317EDA9}" type="datetimeFigureOut">
              <a:rPr lang="hu-HU" smtClean="0"/>
              <a:t>2026. 04. 20.</a:t>
            </a:fld>
            <a:endParaRPr lang="hu-HU"/>
          </a:p>
        </p:txBody>
      </p:sp>
      <p:sp>
        <p:nvSpPr>
          <p:cNvPr id="8" name="Footer Placeholder 7"/>
          <p:cNvSpPr>
            <a:spLocks noGrp="1"/>
          </p:cNvSpPr>
          <p:nvPr>
            <p:ph type="ftr" sz="quarter" idx="11"/>
          </p:nvPr>
        </p:nvSpPr>
        <p:spPr/>
        <p:txBody>
          <a:bodyPr/>
          <a:lstStyle/>
          <a:p>
            <a:endParaRPr lang="hu-H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2008694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Date Placeholder 2"/>
          <p:cNvSpPr>
            <a:spLocks noGrp="1"/>
          </p:cNvSpPr>
          <p:nvPr>
            <p:ph type="dt" sz="half" idx="10"/>
          </p:nvPr>
        </p:nvSpPr>
        <p:spPr/>
        <p:txBody>
          <a:bodyPr/>
          <a:lstStyle/>
          <a:p>
            <a:fld id="{27B19F53-2944-DB45-83D1-AAB8D317EDA9}" type="datetimeFigureOut">
              <a:rPr lang="hu-HU" smtClean="0"/>
              <a:t>2026. 04. 20.</a:t>
            </a:fld>
            <a:endParaRPr lang="hu-HU"/>
          </a:p>
        </p:txBody>
      </p:sp>
      <p:sp>
        <p:nvSpPr>
          <p:cNvPr id="4" name="Footer Placeholder 3"/>
          <p:cNvSpPr>
            <a:spLocks noGrp="1"/>
          </p:cNvSpPr>
          <p:nvPr>
            <p:ph type="ftr" sz="quarter" idx="11"/>
          </p:nvPr>
        </p:nvSpPr>
        <p:spPr/>
        <p:txBody>
          <a:bodyPr/>
          <a:lstStyle/>
          <a:p>
            <a:endParaRPr lang="hu-H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3537766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B19F53-2944-DB45-83D1-AAB8D317EDA9}" type="datetimeFigureOut">
              <a:rPr lang="hu-HU" smtClean="0"/>
              <a:t>2026. 04. 20.</a:t>
            </a:fld>
            <a:endParaRPr lang="hu-HU"/>
          </a:p>
        </p:txBody>
      </p:sp>
      <p:sp>
        <p:nvSpPr>
          <p:cNvPr id="3" name="Footer Placeholder 2"/>
          <p:cNvSpPr>
            <a:spLocks noGrp="1"/>
          </p:cNvSpPr>
          <p:nvPr>
            <p:ph type="ftr" sz="quarter" idx="11"/>
          </p:nvPr>
        </p:nvSpPr>
        <p:spPr/>
        <p:txBody>
          <a:bodyPr/>
          <a:lstStyle/>
          <a:p>
            <a:endParaRPr lang="hu-H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hu-HU"/>
          </a:p>
        </p:txBody>
      </p:sp>
      <p:sp>
        <p:nvSpPr>
          <p:cNvPr id="4" name="Slide Number Placeholder 3"/>
          <p:cNvSpPr>
            <a:spLocks noGrp="1"/>
          </p:cNvSpPr>
          <p:nvPr>
            <p:ph type="sldNum" sz="quarter" idx="12"/>
          </p:nvPr>
        </p:nvSpPr>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419347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u-HU"/>
              <a:t>Mintacím szerkesztése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27B19F53-2944-DB45-83D1-AAB8D317EDA9}" type="datetimeFigureOut">
              <a:rPr lang="hu-HU" smtClean="0"/>
              <a:t>2026. 04. 20.</a:t>
            </a:fld>
            <a:endParaRPr lang="hu-HU"/>
          </a:p>
        </p:txBody>
      </p:sp>
      <p:sp>
        <p:nvSpPr>
          <p:cNvPr id="6" name="Footer Placeholder 5"/>
          <p:cNvSpPr>
            <a:spLocks noGrp="1"/>
          </p:cNvSpPr>
          <p:nvPr>
            <p:ph type="ftr" sz="quarter" idx="11"/>
          </p:nvPr>
        </p:nvSpPr>
        <p:spPr/>
        <p:txBody>
          <a:bodyPr/>
          <a:lstStyle/>
          <a:p>
            <a:endParaRPr lang="hu-H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2830888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u-HU"/>
              <a:t>Mintacím szerkesztése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27B19F53-2944-DB45-83D1-AAB8D317EDA9}" type="datetimeFigureOut">
              <a:rPr lang="hu-HU" smtClean="0"/>
              <a:t>2026. 04. 20.</a:t>
            </a:fld>
            <a:endParaRPr lang="hu-HU"/>
          </a:p>
        </p:txBody>
      </p:sp>
      <p:sp>
        <p:nvSpPr>
          <p:cNvPr id="6" name="Footer Placeholder 5"/>
          <p:cNvSpPr>
            <a:spLocks noGrp="1"/>
          </p:cNvSpPr>
          <p:nvPr>
            <p:ph type="ftr" sz="quarter" idx="11"/>
          </p:nvPr>
        </p:nvSpPr>
        <p:spPr/>
        <p:txBody>
          <a:bodyPr/>
          <a:lstStyle/>
          <a:p>
            <a:endParaRPr lang="hu-H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1433553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u-HU"/>
              <a:t>Mintacím szerkesztése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27B19F53-2944-DB45-83D1-AAB8D317EDA9}" type="datetimeFigureOut">
              <a:rPr lang="hu-HU" smtClean="0"/>
              <a:t>2026. 04. 20.</a:t>
            </a:fld>
            <a:endParaRPr lang="hu-HU"/>
          </a:p>
        </p:txBody>
      </p:sp>
      <p:sp>
        <p:nvSpPr>
          <p:cNvPr id="5" name="Footer Placeholder 4"/>
          <p:cNvSpPr>
            <a:spLocks noGrp="1"/>
          </p:cNvSpPr>
          <p:nvPr>
            <p:ph type="ftr" sz="quarter" idx="11"/>
          </p:nvPr>
        </p:nvSpPr>
        <p:spPr/>
        <p:txBody>
          <a:bodyPr/>
          <a:lstStyle/>
          <a:p>
            <a:endParaRPr lang="hu-H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4270191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u-HU"/>
              <a:t>Mintacím szerkesztése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27B19F53-2944-DB45-83D1-AAB8D317EDA9}" type="datetimeFigureOut">
              <a:rPr lang="hu-HU" smtClean="0"/>
              <a:t>2026. 04. 20.</a:t>
            </a:fld>
            <a:endParaRPr lang="hu-HU"/>
          </a:p>
        </p:txBody>
      </p:sp>
      <p:sp>
        <p:nvSpPr>
          <p:cNvPr id="5" name="Footer Placeholder 4"/>
          <p:cNvSpPr>
            <a:spLocks noGrp="1"/>
          </p:cNvSpPr>
          <p:nvPr>
            <p:ph type="ftr" sz="quarter" idx="11"/>
          </p:nvPr>
        </p:nvSpPr>
        <p:spPr/>
        <p:txBody>
          <a:bodyPr/>
          <a:lstStyle/>
          <a:p>
            <a:endParaRPr lang="hu-H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4466941-43D6-CD48-9B3C-3163D7CD347E}" type="slidenum">
              <a:rPr lang="hu-HU" smtClean="0"/>
              <a:t>‹#›</a:t>
            </a:fld>
            <a:endParaRPr lang="hu-H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0453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u-HU"/>
              <a:t>Mintacím szerkesztése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u-HU"/>
              <a:t>Mintaszöveg szerkesztése</a:t>
            </a:r>
          </a:p>
        </p:txBody>
      </p:sp>
      <p:sp>
        <p:nvSpPr>
          <p:cNvPr id="5" name="Date Placeholder 4"/>
          <p:cNvSpPr>
            <a:spLocks noGrp="1"/>
          </p:cNvSpPr>
          <p:nvPr>
            <p:ph type="dt" sz="half" idx="10"/>
          </p:nvPr>
        </p:nvSpPr>
        <p:spPr/>
        <p:txBody>
          <a:bodyPr/>
          <a:lstStyle/>
          <a:p>
            <a:fld id="{27B19F53-2944-DB45-83D1-AAB8D317EDA9}" type="datetimeFigureOut">
              <a:rPr lang="hu-HU" smtClean="0"/>
              <a:t>2026. 04. 20.</a:t>
            </a:fld>
            <a:endParaRPr lang="hu-HU"/>
          </a:p>
        </p:txBody>
      </p:sp>
      <p:sp>
        <p:nvSpPr>
          <p:cNvPr id="6" name="Footer Placeholder 5"/>
          <p:cNvSpPr>
            <a:spLocks noGrp="1"/>
          </p:cNvSpPr>
          <p:nvPr>
            <p:ph type="ftr" sz="quarter" idx="11"/>
          </p:nvPr>
        </p:nvSpPr>
        <p:spPr/>
        <p:txBody>
          <a:bodyPr/>
          <a:lstStyle/>
          <a:p>
            <a:endParaRPr lang="hu-H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3806595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idézettel">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u-HU"/>
              <a:t>Mintacím szerkesztése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u-HU"/>
              <a:t>Mintaszöveg szerkesztése</a:t>
            </a:r>
          </a:p>
        </p:txBody>
      </p:sp>
      <p:sp>
        <p:nvSpPr>
          <p:cNvPr id="5" name="Date Placeholder 4"/>
          <p:cNvSpPr>
            <a:spLocks noGrp="1"/>
          </p:cNvSpPr>
          <p:nvPr>
            <p:ph type="dt" sz="half" idx="10"/>
          </p:nvPr>
        </p:nvSpPr>
        <p:spPr/>
        <p:txBody>
          <a:bodyPr/>
          <a:lstStyle/>
          <a:p>
            <a:fld id="{27B19F53-2944-DB45-83D1-AAB8D317EDA9}" type="datetimeFigureOut">
              <a:rPr lang="hu-HU" smtClean="0"/>
              <a:t>2026. 04. 20.</a:t>
            </a:fld>
            <a:endParaRPr lang="hu-HU"/>
          </a:p>
        </p:txBody>
      </p:sp>
      <p:sp>
        <p:nvSpPr>
          <p:cNvPr id="6" name="Footer Placeholder 5"/>
          <p:cNvSpPr>
            <a:spLocks noGrp="1"/>
          </p:cNvSpPr>
          <p:nvPr>
            <p:ph type="ftr" sz="quarter" idx="11"/>
          </p:nvPr>
        </p:nvSpPr>
        <p:spPr/>
        <p:txBody>
          <a:bodyPr/>
          <a:lstStyle/>
          <a:p>
            <a:endParaRPr lang="hu-H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4466941-43D6-CD48-9B3C-3163D7CD347E}" type="slidenum">
              <a:rPr lang="hu-HU" smtClean="0"/>
              <a:t>‹#›</a:t>
            </a:fld>
            <a:endParaRPr lang="hu-H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35893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gaz vagy hamis">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u-HU"/>
              <a:t>Mintacím szerkesztése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u-HU"/>
              <a:t>Mintaszöveg szerkesztése</a:t>
            </a:r>
          </a:p>
        </p:txBody>
      </p:sp>
      <p:sp>
        <p:nvSpPr>
          <p:cNvPr id="5" name="Date Placeholder 4"/>
          <p:cNvSpPr>
            <a:spLocks noGrp="1"/>
          </p:cNvSpPr>
          <p:nvPr>
            <p:ph type="dt" sz="half" idx="10"/>
          </p:nvPr>
        </p:nvSpPr>
        <p:spPr/>
        <p:txBody>
          <a:bodyPr/>
          <a:lstStyle/>
          <a:p>
            <a:fld id="{27B19F53-2944-DB45-83D1-AAB8D317EDA9}" type="datetimeFigureOut">
              <a:rPr lang="hu-HU" smtClean="0"/>
              <a:t>2026. 04. 20.</a:t>
            </a:fld>
            <a:endParaRPr lang="hu-HU"/>
          </a:p>
        </p:txBody>
      </p:sp>
      <p:sp>
        <p:nvSpPr>
          <p:cNvPr id="6" name="Footer Placeholder 5"/>
          <p:cNvSpPr>
            <a:spLocks noGrp="1"/>
          </p:cNvSpPr>
          <p:nvPr>
            <p:ph type="ftr" sz="quarter" idx="11"/>
          </p:nvPr>
        </p:nvSpPr>
        <p:spPr/>
        <p:txBody>
          <a:bodyPr/>
          <a:lstStyle/>
          <a:p>
            <a:endParaRPr lang="hu-H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3610096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Vertical Text Placeholder 2"/>
          <p:cNvSpPr>
            <a:spLocks noGrp="1"/>
          </p:cNvSpPr>
          <p:nvPr>
            <p:ph type="body" orient="vert" idx="1"/>
          </p:nvPr>
        </p:nvSpPr>
        <p:spPr/>
        <p:txBody>
          <a:bodyPr vert="eaVert" ancho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27B19F53-2944-DB45-83D1-AAB8D317EDA9}" type="datetimeFigureOut">
              <a:rPr lang="hu-HU" smtClean="0"/>
              <a:t>2026. 04. 20.</a:t>
            </a:fld>
            <a:endParaRPr lang="hu-HU"/>
          </a:p>
        </p:txBody>
      </p:sp>
      <p:sp>
        <p:nvSpPr>
          <p:cNvPr id="5" name="Footer Placeholder 4"/>
          <p:cNvSpPr>
            <a:spLocks noGrp="1"/>
          </p:cNvSpPr>
          <p:nvPr>
            <p:ph type="ftr" sz="quarter" idx="11"/>
          </p:nvPr>
        </p:nvSpPr>
        <p:spPr/>
        <p:txBody>
          <a:bodyPr/>
          <a:lstStyle/>
          <a:p>
            <a:endParaRPr lang="hu-H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1401519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u-HU"/>
              <a:t>Mintacím szerkesztése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27B19F53-2944-DB45-83D1-AAB8D317EDA9}" type="datetimeFigureOut">
              <a:rPr lang="hu-HU" smtClean="0"/>
              <a:t>2026. 04. 20.</a:t>
            </a:fld>
            <a:endParaRPr lang="hu-HU"/>
          </a:p>
        </p:txBody>
      </p:sp>
      <p:sp>
        <p:nvSpPr>
          <p:cNvPr id="5" name="Footer Placeholder 4"/>
          <p:cNvSpPr>
            <a:spLocks noGrp="1"/>
          </p:cNvSpPr>
          <p:nvPr>
            <p:ph type="ftr" sz="quarter" idx="11"/>
          </p:nvPr>
        </p:nvSpPr>
        <p:spPr/>
        <p:txBody>
          <a:bodyPr/>
          <a:lstStyle/>
          <a:p>
            <a:endParaRPr lang="hu-H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4466941-43D6-CD48-9B3C-3163D7CD347E}" type="slidenum">
              <a:rPr lang="hu-HU" smtClean="0"/>
              <a:t>‹#›</a:t>
            </a:fld>
            <a:endParaRPr lang="hu-HU"/>
          </a:p>
        </p:txBody>
      </p:sp>
    </p:spTree>
    <p:extLst>
      <p:ext uri="{BB962C8B-B14F-4D97-AF65-F5344CB8AC3E}">
        <p14:creationId xmlns:p14="http://schemas.microsoft.com/office/powerpoint/2010/main" val="1674967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hu-HU"/>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hu-HU"/>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hu-HU"/>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hu-HU"/>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hu-HU"/>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hu-HU"/>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hu-HU"/>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hu-HU"/>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hu-HU"/>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hu-HU"/>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hu-HU"/>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hu-HU"/>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hu-HU"/>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hu-HU"/>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hu-HU"/>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hu-HU"/>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hu-HU"/>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hu-HU"/>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hu-HU"/>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hu-HU"/>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hu-HU"/>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hu-HU"/>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hu-HU"/>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hu-HU"/>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u-HU"/>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u-HU"/>
              <a:t>Mintacím szerkesztése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7B19F53-2944-DB45-83D1-AAB8D317EDA9}" type="datetimeFigureOut">
              <a:rPr lang="hu-HU" smtClean="0"/>
              <a:t>2026. 04. 20.</a:t>
            </a:fld>
            <a:endParaRPr lang="hu-H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u-H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4466941-43D6-CD48-9B3C-3163D7CD347E}" type="slidenum">
              <a:rPr lang="hu-HU" smtClean="0"/>
              <a:t>‹#›</a:t>
            </a:fld>
            <a:endParaRPr lang="hu-HU"/>
          </a:p>
        </p:txBody>
      </p:sp>
    </p:spTree>
    <p:extLst>
      <p:ext uri="{BB962C8B-B14F-4D97-AF65-F5344CB8AC3E}">
        <p14:creationId xmlns:p14="http://schemas.microsoft.com/office/powerpoint/2010/main" val="7194729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https://en.uni-mate.hu/documents/d/hungarian-university-of-agriculture-and-life-sciences/e-web-goal-11"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a:extLst>
              <a:ext uri="{FF2B5EF4-FFF2-40B4-BE49-F238E27FC236}">
                <a16:creationId xmlns:a16="http://schemas.microsoft.com/office/drawing/2014/main" id="{A03C98AC-F331-2545-D960-DFEECC585DEB}"/>
              </a:ext>
            </a:extLst>
          </p:cNvPr>
          <p:cNvSpPr txBox="1"/>
          <p:nvPr/>
        </p:nvSpPr>
        <p:spPr>
          <a:xfrm>
            <a:off x="1805049" y="534390"/>
            <a:ext cx="4538743" cy="2585323"/>
          </a:xfrm>
          <a:prstGeom prst="rect">
            <a:avLst/>
          </a:prstGeom>
          <a:noFill/>
        </p:spPr>
        <p:txBody>
          <a:bodyPr wrap="none" rtlCol="0">
            <a:spAutoFit/>
          </a:bodyPr>
          <a:lstStyle/>
          <a:p>
            <a:r>
              <a:rPr lang="hu-HU" sz="5400" b="1" dirty="0" err="1">
                <a:latin typeface="Abadi" panose="020B0604020104020204" pitchFamily="34" charset="0"/>
              </a:rPr>
              <a:t>Sustainable</a:t>
            </a:r>
            <a:r>
              <a:rPr lang="hu-HU" sz="5400" b="1" dirty="0">
                <a:latin typeface="Abadi" panose="020B0604020104020204" pitchFamily="34" charset="0"/>
              </a:rPr>
              <a:t> </a:t>
            </a:r>
          </a:p>
          <a:p>
            <a:r>
              <a:rPr lang="hu-HU" sz="5400" b="1" dirty="0" err="1">
                <a:latin typeface="Abadi" panose="020B0604020104020204" pitchFamily="34" charset="0"/>
              </a:rPr>
              <a:t>Development</a:t>
            </a:r>
            <a:r>
              <a:rPr lang="hu-HU" sz="5400" b="1" dirty="0">
                <a:latin typeface="Abadi" panose="020B0604020104020204" pitchFamily="34" charset="0"/>
              </a:rPr>
              <a:t> </a:t>
            </a:r>
          </a:p>
          <a:p>
            <a:r>
              <a:rPr lang="hu-HU" sz="5400" b="1" dirty="0" err="1">
                <a:latin typeface="Abadi" panose="020B0604020104020204" pitchFamily="34" charset="0"/>
              </a:rPr>
              <a:t>Goals</a:t>
            </a:r>
            <a:r>
              <a:rPr lang="hu-HU" sz="5400" b="1" dirty="0">
                <a:latin typeface="Abadi" panose="020B0604020104020204" pitchFamily="34" charset="0"/>
              </a:rPr>
              <a:t> (</a:t>
            </a:r>
            <a:r>
              <a:rPr lang="hu-HU" sz="5400" b="1" dirty="0" err="1">
                <a:latin typeface="Abadi" panose="020B0604020104020204" pitchFamily="34" charset="0"/>
              </a:rPr>
              <a:t>SDGs</a:t>
            </a:r>
            <a:r>
              <a:rPr lang="hu-HU" sz="5400" b="1" dirty="0">
                <a:latin typeface="Abadi" panose="020B0604020104020204" pitchFamily="34" charset="0"/>
              </a:rPr>
              <a:t>)</a:t>
            </a:r>
          </a:p>
        </p:txBody>
      </p:sp>
      <p:sp>
        <p:nvSpPr>
          <p:cNvPr id="4" name="Szövegdoboz 3">
            <a:extLst>
              <a:ext uri="{FF2B5EF4-FFF2-40B4-BE49-F238E27FC236}">
                <a16:creationId xmlns:a16="http://schemas.microsoft.com/office/drawing/2014/main" id="{1303CD0C-2D8B-9D14-128B-3957D76A4802}"/>
              </a:ext>
            </a:extLst>
          </p:cNvPr>
          <p:cNvSpPr txBox="1"/>
          <p:nvPr/>
        </p:nvSpPr>
        <p:spPr>
          <a:xfrm>
            <a:off x="1983303" y="5158376"/>
            <a:ext cx="4360489" cy="1384995"/>
          </a:xfrm>
          <a:prstGeom prst="rect">
            <a:avLst/>
          </a:prstGeom>
          <a:noFill/>
        </p:spPr>
        <p:txBody>
          <a:bodyPr wrap="none" rtlCol="0">
            <a:spAutoFit/>
          </a:bodyPr>
          <a:lstStyle/>
          <a:p>
            <a:r>
              <a:rPr lang="hu-HU" sz="2800" dirty="0">
                <a:latin typeface="Abadi" panose="020B0604020104020204" pitchFamily="34" charset="0"/>
              </a:rPr>
              <a:t>ALSÓMOCSOLÁD MEETING</a:t>
            </a:r>
          </a:p>
          <a:p>
            <a:r>
              <a:rPr lang="hu-HU" sz="2800" dirty="0">
                <a:latin typeface="Abadi" panose="020B0604020104020204" pitchFamily="34" charset="0"/>
              </a:rPr>
              <a:t>CERV AXA PROJECT</a:t>
            </a:r>
          </a:p>
          <a:p>
            <a:r>
              <a:rPr lang="hu-HU" sz="2800" dirty="0">
                <a:latin typeface="Abadi" panose="020B0604020104020204" pitchFamily="34" charset="0"/>
              </a:rPr>
              <a:t>23-25 APRIL 2026</a:t>
            </a:r>
          </a:p>
        </p:txBody>
      </p:sp>
      <p:pic>
        <p:nvPicPr>
          <p:cNvPr id="6" name="Kép 5" descr="A képen Acélkék, Betűtípus, szöveg, kék látható&#10;&#10;Előfordulhat, hogy az AI által létrehozott tartalom helytelen.">
            <a:extLst>
              <a:ext uri="{FF2B5EF4-FFF2-40B4-BE49-F238E27FC236}">
                <a16:creationId xmlns:a16="http://schemas.microsoft.com/office/drawing/2014/main" id="{046C9DD0-3E05-77D7-D2C2-ADFDE84B9A7F}"/>
              </a:ext>
            </a:extLst>
          </p:cNvPr>
          <p:cNvPicPr>
            <a:picLocks noChangeAspect="1"/>
          </p:cNvPicPr>
          <p:nvPr/>
        </p:nvPicPr>
        <p:blipFill>
          <a:blip r:embed="rId2"/>
          <a:stretch>
            <a:fillRect/>
          </a:stretch>
        </p:blipFill>
        <p:spPr>
          <a:xfrm>
            <a:off x="6827257" y="5512619"/>
            <a:ext cx="4931159" cy="1030752"/>
          </a:xfrm>
          <a:prstGeom prst="rect">
            <a:avLst/>
          </a:prstGeom>
        </p:spPr>
      </p:pic>
    </p:spTree>
    <p:extLst>
      <p:ext uri="{BB962C8B-B14F-4D97-AF65-F5344CB8AC3E}">
        <p14:creationId xmlns:p14="http://schemas.microsoft.com/office/powerpoint/2010/main" val="340522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a:extLst>
              <a:ext uri="{FF2B5EF4-FFF2-40B4-BE49-F238E27FC236}">
                <a16:creationId xmlns:a16="http://schemas.microsoft.com/office/drawing/2014/main" id="{8B403FA3-B433-96D4-056B-D7F1BC88F663}"/>
              </a:ext>
            </a:extLst>
          </p:cNvPr>
          <p:cNvSpPr txBox="1"/>
          <p:nvPr/>
        </p:nvSpPr>
        <p:spPr>
          <a:xfrm>
            <a:off x="1712496" y="681465"/>
            <a:ext cx="7403122" cy="5755422"/>
          </a:xfrm>
          <a:prstGeom prst="rect">
            <a:avLst/>
          </a:prstGeom>
          <a:noFill/>
        </p:spPr>
        <p:txBody>
          <a:bodyPr wrap="square">
            <a:spAutoFit/>
          </a:bodyPr>
          <a:lstStyle/>
          <a:p>
            <a:pPr>
              <a:buNone/>
            </a:pPr>
            <a:r>
              <a:rPr lang="en-GB" sz="3200" b="1" dirty="0">
                <a:effectLst/>
                <a:latin typeface="Abadi" panose="020B0604020104020204" pitchFamily="34" charset="0"/>
                <a:ea typeface="Times New Roman" panose="02020603050405020304" pitchFamily="18" charset="0"/>
              </a:rPr>
              <a:t>The 2030 Agenda at a Glance</a:t>
            </a:r>
            <a:endParaRPr lang="hu-HU" sz="3200" dirty="0">
              <a:effectLst/>
              <a:latin typeface="Abadi" panose="020B0604020104020204" pitchFamily="34" charset="0"/>
              <a:ea typeface="Times New Roman" panose="02020603050405020304" pitchFamily="18" charset="0"/>
            </a:endParaRPr>
          </a:p>
          <a:p>
            <a:pPr>
              <a:buNone/>
            </a:pPr>
            <a:r>
              <a:rPr lang="en-GB" sz="2400" b="1" dirty="0">
                <a:effectLst/>
                <a:latin typeface="Abadi" panose="020B0604020104020204" pitchFamily="34" charset="0"/>
                <a:ea typeface="Times New Roman" panose="02020603050405020304" pitchFamily="18" charset="0"/>
              </a:rPr>
              <a:t>Bridging the Gap in 2026</a:t>
            </a:r>
          </a:p>
          <a:p>
            <a:pPr>
              <a:buNone/>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The Vision:</a:t>
            </a:r>
            <a:r>
              <a:rPr lang="en-GB" sz="2400" dirty="0">
                <a:effectLst/>
                <a:latin typeface="Abadi" panose="020B0604020104020204" pitchFamily="34" charset="0"/>
                <a:ea typeface="Times New Roman" panose="02020603050405020304" pitchFamily="18" charset="0"/>
              </a:rPr>
              <a:t> 17 Goals adopted by all UN Member States in 2015 to end poverty, protect the planet, and ensure peace and prosperity by 2030.</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The Three Pillars:</a:t>
            </a:r>
            <a:endParaRPr lang="hu-HU" sz="2400" dirty="0">
              <a:effectLst/>
              <a:latin typeface="Abadi" panose="020B0604020104020204" pitchFamily="34" charset="0"/>
              <a:ea typeface="Times New Roman" panose="02020603050405020304" pitchFamily="18" charset="0"/>
            </a:endParaRPr>
          </a:p>
          <a:p>
            <a:pPr marL="742950" lvl="1" indent="-285750">
              <a:buFont typeface="+mj-lt"/>
              <a:buAutoNum type="arabicPeriod"/>
              <a:tabLst>
                <a:tab pos="914400" algn="l"/>
              </a:tabLst>
            </a:pPr>
            <a:r>
              <a:rPr lang="en-GB" sz="2400" b="1" dirty="0">
                <a:effectLst/>
                <a:latin typeface="Abadi" panose="020B0604020104020204" pitchFamily="34" charset="0"/>
                <a:ea typeface="Times New Roman" panose="02020603050405020304" pitchFamily="18" charset="0"/>
              </a:rPr>
              <a:t>Social:</a:t>
            </a:r>
            <a:r>
              <a:rPr lang="en-GB" sz="2400" dirty="0">
                <a:effectLst/>
                <a:latin typeface="Abadi" panose="020B0604020104020204" pitchFamily="34" charset="0"/>
                <a:ea typeface="Times New Roman" panose="02020603050405020304" pitchFamily="18" charset="0"/>
              </a:rPr>
              <a:t> Equity, health, and education.</a:t>
            </a:r>
            <a:endParaRPr lang="hu-HU" sz="2400" dirty="0">
              <a:effectLst/>
              <a:latin typeface="Abadi" panose="020B0604020104020204" pitchFamily="34" charset="0"/>
              <a:ea typeface="Times New Roman" panose="02020603050405020304" pitchFamily="18" charset="0"/>
            </a:endParaRPr>
          </a:p>
          <a:p>
            <a:pPr marL="742950" lvl="1" indent="-285750">
              <a:buFont typeface="+mj-lt"/>
              <a:buAutoNum type="arabicPeriod"/>
              <a:tabLst>
                <a:tab pos="914400" algn="l"/>
              </a:tabLst>
            </a:pPr>
            <a:r>
              <a:rPr lang="en-GB" sz="2400" b="1" dirty="0">
                <a:effectLst/>
                <a:latin typeface="Abadi" panose="020B0604020104020204" pitchFamily="34" charset="0"/>
                <a:ea typeface="Times New Roman" panose="02020603050405020304" pitchFamily="18" charset="0"/>
              </a:rPr>
              <a:t>Economic:</a:t>
            </a:r>
            <a:r>
              <a:rPr lang="en-GB" sz="2400" dirty="0">
                <a:effectLst/>
                <a:latin typeface="Abadi" panose="020B0604020104020204" pitchFamily="34" charset="0"/>
                <a:ea typeface="Times New Roman" panose="02020603050405020304" pitchFamily="18" charset="0"/>
              </a:rPr>
              <a:t> Sustainable growth and infrastructure.</a:t>
            </a:r>
            <a:endParaRPr lang="hu-HU" sz="2400" dirty="0">
              <a:effectLst/>
              <a:latin typeface="Abadi" panose="020B0604020104020204" pitchFamily="34" charset="0"/>
              <a:ea typeface="Times New Roman" panose="02020603050405020304" pitchFamily="18" charset="0"/>
            </a:endParaRPr>
          </a:p>
          <a:p>
            <a:pPr marL="742950" lvl="1" indent="-285750">
              <a:buFont typeface="+mj-lt"/>
              <a:buAutoNum type="arabicPeriod"/>
              <a:tabLst>
                <a:tab pos="914400" algn="l"/>
              </a:tabLst>
            </a:pPr>
            <a:r>
              <a:rPr lang="en-GB" sz="2400" b="1" dirty="0">
                <a:effectLst/>
                <a:latin typeface="Abadi" panose="020B0604020104020204" pitchFamily="34" charset="0"/>
                <a:ea typeface="Times New Roman" panose="02020603050405020304" pitchFamily="18" charset="0"/>
              </a:rPr>
              <a:t>Environmental:</a:t>
            </a:r>
            <a:r>
              <a:rPr lang="en-GB" sz="2400" dirty="0">
                <a:effectLst/>
                <a:latin typeface="Abadi" panose="020B0604020104020204" pitchFamily="34" charset="0"/>
                <a:ea typeface="Times New Roman" panose="02020603050405020304" pitchFamily="18" charset="0"/>
              </a:rPr>
              <a:t> Climate action and biodiversity.</a:t>
            </a:r>
          </a:p>
          <a:p>
            <a:pPr marL="742950" lvl="1" indent="-285750">
              <a:buFont typeface="+mj-lt"/>
              <a:buAutoNum type="arabicPeriod"/>
              <a:tabLst>
                <a:tab pos="9144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Current Reality:</a:t>
            </a:r>
            <a:r>
              <a:rPr lang="en-GB" sz="2400" dirty="0">
                <a:effectLst/>
                <a:latin typeface="Abadi" panose="020B0604020104020204" pitchFamily="34" charset="0"/>
                <a:ea typeface="Times New Roman" panose="02020603050405020304" pitchFamily="18" charset="0"/>
              </a:rPr>
              <a:t> As of 2026, only </a:t>
            </a:r>
            <a:r>
              <a:rPr lang="en-GB" sz="2400" b="1" dirty="0">
                <a:effectLst/>
                <a:latin typeface="Abadi" panose="020B0604020104020204" pitchFamily="34" charset="0"/>
                <a:ea typeface="Times New Roman" panose="02020603050405020304" pitchFamily="18" charset="0"/>
              </a:rPr>
              <a:t>15%</a:t>
            </a:r>
            <a:r>
              <a:rPr lang="en-GB" sz="2400" dirty="0">
                <a:effectLst/>
                <a:latin typeface="Abadi" panose="020B0604020104020204" pitchFamily="34" charset="0"/>
                <a:ea typeface="Times New Roman" panose="02020603050405020304" pitchFamily="18" charset="0"/>
              </a:rPr>
              <a:t> of targets are on track. The "SDG Stimulus" is now critical to bridge the $4 trillion annual financing gap.</a:t>
            </a:r>
            <a:endParaRPr lang="hu-HU" sz="2400" dirty="0">
              <a:effectLst/>
              <a:latin typeface="Abadi" panose="020B0604020104020204" pitchFamily="34" charset="0"/>
              <a:ea typeface="Times New Roman" panose="02020603050405020304" pitchFamily="18" charset="0"/>
            </a:endParaRPr>
          </a:p>
        </p:txBody>
      </p:sp>
    </p:spTree>
    <p:extLst>
      <p:ext uri="{BB962C8B-B14F-4D97-AF65-F5344CB8AC3E}">
        <p14:creationId xmlns:p14="http://schemas.microsoft.com/office/powerpoint/2010/main" val="1343535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8C857ED1-BB91-0010-08F8-B4FE92BB58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4231" y="571285"/>
            <a:ext cx="10206124" cy="5715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143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a:extLst>
              <a:ext uri="{FF2B5EF4-FFF2-40B4-BE49-F238E27FC236}">
                <a16:creationId xmlns:a16="http://schemas.microsoft.com/office/drawing/2014/main" id="{CE15021D-28D7-E771-40E1-2DEC0BED2CC0}"/>
              </a:ext>
            </a:extLst>
          </p:cNvPr>
          <p:cNvSpPr txBox="1"/>
          <p:nvPr/>
        </p:nvSpPr>
        <p:spPr>
          <a:xfrm>
            <a:off x="1924493" y="680485"/>
            <a:ext cx="8803757" cy="5755422"/>
          </a:xfrm>
          <a:prstGeom prst="rect">
            <a:avLst/>
          </a:prstGeom>
          <a:noFill/>
        </p:spPr>
        <p:txBody>
          <a:bodyPr wrap="square">
            <a:spAutoFit/>
          </a:bodyPr>
          <a:lstStyle/>
          <a:p>
            <a:pPr>
              <a:buNone/>
            </a:pPr>
            <a:r>
              <a:rPr lang="en-GB" sz="3200" b="1" dirty="0">
                <a:effectLst/>
                <a:latin typeface="Abadi" panose="020B0604020104020204" pitchFamily="34" charset="0"/>
                <a:ea typeface="Times New Roman" panose="02020603050405020304" pitchFamily="18" charset="0"/>
              </a:rPr>
              <a:t>People (SDGs 1-5)</a:t>
            </a:r>
            <a:endParaRPr lang="hu-HU" sz="3200" dirty="0">
              <a:effectLst/>
              <a:latin typeface="Abadi" panose="020B0604020104020204" pitchFamily="34" charset="0"/>
              <a:ea typeface="Times New Roman" panose="02020603050405020304" pitchFamily="18" charset="0"/>
            </a:endParaRPr>
          </a:p>
          <a:p>
            <a:pPr>
              <a:buNone/>
            </a:pPr>
            <a:r>
              <a:rPr lang="en-GB" sz="2400" b="1" dirty="0">
                <a:effectLst/>
                <a:latin typeface="Abadi" panose="020B0604020104020204" pitchFamily="34" charset="0"/>
                <a:ea typeface="Times New Roman" panose="02020603050405020304" pitchFamily="18" charset="0"/>
              </a:rPr>
              <a:t>Leaving No One Behind</a:t>
            </a:r>
          </a:p>
          <a:p>
            <a:pPr>
              <a:buNone/>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Goal 1 &amp; 2 (Poverty &amp; Hunger):</a:t>
            </a:r>
            <a:r>
              <a:rPr lang="en-GB" sz="2400" dirty="0">
                <a:effectLst/>
                <a:latin typeface="Abadi" panose="020B0604020104020204" pitchFamily="34" charset="0"/>
                <a:ea typeface="Times New Roman" panose="02020603050405020304" pitchFamily="18" charset="0"/>
              </a:rPr>
              <a:t> Extreme poverty remains a challenge; over 700 million people still live on less than $2.15 a day. Food systems are being reimagined for resilience.</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Goal 3 (Health):</a:t>
            </a:r>
            <a:r>
              <a:rPr lang="en-GB" sz="2400" dirty="0">
                <a:effectLst/>
                <a:latin typeface="Abadi" panose="020B0604020104020204" pitchFamily="34" charset="0"/>
                <a:ea typeface="Times New Roman" panose="02020603050405020304" pitchFamily="18" charset="0"/>
              </a:rPr>
              <a:t> Maternal and child mortality rates have dropped significantly since 2015, but global mental health and pandemic preparedness are the new 2026 priorities.</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Goal 4 &amp; 5 (Education &amp; Gender):</a:t>
            </a:r>
            <a:r>
              <a:rPr lang="en-GB" sz="2400" dirty="0">
                <a:effectLst/>
                <a:latin typeface="Abadi" panose="020B0604020104020204" pitchFamily="34" charset="0"/>
                <a:ea typeface="Times New Roman" panose="02020603050405020304" pitchFamily="18" charset="0"/>
              </a:rPr>
              <a:t> Education systems are shifting toward </a:t>
            </a:r>
            <a:r>
              <a:rPr lang="en-GB" sz="2400" b="1" dirty="0">
                <a:effectLst/>
                <a:latin typeface="Abadi" panose="020B0604020104020204" pitchFamily="34" charset="0"/>
                <a:ea typeface="Times New Roman" panose="02020603050405020304" pitchFamily="18" charset="0"/>
              </a:rPr>
              <a:t>AI Literacy</a:t>
            </a:r>
            <a:r>
              <a:rPr lang="en-GB" sz="2400" dirty="0">
                <a:effectLst/>
                <a:latin typeface="Abadi" panose="020B0604020104020204" pitchFamily="34" charset="0"/>
                <a:ea typeface="Times New Roman" panose="02020603050405020304" pitchFamily="18" charset="0"/>
              </a:rPr>
              <a:t> and vocational training. Gender equality remains the "greatest human rights challenge," with a focus on closing the digital gender divide.</a:t>
            </a:r>
            <a:endParaRPr lang="hu-HU" sz="2400" dirty="0">
              <a:effectLst/>
              <a:latin typeface="Abadi" panose="020B0604020104020204" pitchFamily="34" charset="0"/>
              <a:ea typeface="Times New Roman" panose="02020603050405020304" pitchFamily="18" charset="0"/>
            </a:endParaRPr>
          </a:p>
        </p:txBody>
      </p:sp>
    </p:spTree>
    <p:extLst>
      <p:ext uri="{BB962C8B-B14F-4D97-AF65-F5344CB8AC3E}">
        <p14:creationId xmlns:p14="http://schemas.microsoft.com/office/powerpoint/2010/main" val="150767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a:extLst>
              <a:ext uri="{FF2B5EF4-FFF2-40B4-BE49-F238E27FC236}">
                <a16:creationId xmlns:a16="http://schemas.microsoft.com/office/drawing/2014/main" id="{788A185B-B388-5EAD-B293-41486EC86747}"/>
              </a:ext>
            </a:extLst>
          </p:cNvPr>
          <p:cNvSpPr txBox="1"/>
          <p:nvPr/>
        </p:nvSpPr>
        <p:spPr>
          <a:xfrm>
            <a:off x="1892595" y="809793"/>
            <a:ext cx="8229600" cy="5016758"/>
          </a:xfrm>
          <a:prstGeom prst="rect">
            <a:avLst/>
          </a:prstGeom>
          <a:noFill/>
        </p:spPr>
        <p:txBody>
          <a:bodyPr wrap="square">
            <a:spAutoFit/>
          </a:bodyPr>
          <a:lstStyle/>
          <a:p>
            <a:pPr>
              <a:buNone/>
            </a:pPr>
            <a:r>
              <a:rPr lang="en-GB" sz="3200" b="1" dirty="0">
                <a:effectLst/>
                <a:latin typeface="Abadi" panose="020B0604020104020204" pitchFamily="34" charset="0"/>
                <a:ea typeface="Times New Roman" panose="02020603050405020304" pitchFamily="18" charset="0"/>
              </a:rPr>
              <a:t>Planet (SDGs 6, 12-15)</a:t>
            </a:r>
            <a:endParaRPr lang="hu-HU" sz="3200" dirty="0">
              <a:effectLst/>
              <a:latin typeface="Abadi" panose="020B0604020104020204" pitchFamily="34" charset="0"/>
              <a:ea typeface="Times New Roman" panose="02020603050405020304" pitchFamily="18" charset="0"/>
            </a:endParaRPr>
          </a:p>
          <a:p>
            <a:pPr>
              <a:buNone/>
            </a:pPr>
            <a:r>
              <a:rPr lang="en-GB" sz="2400" b="1" dirty="0">
                <a:effectLst/>
                <a:latin typeface="Abadi" panose="020B0604020104020204" pitchFamily="34" charset="0"/>
                <a:ea typeface="Times New Roman" panose="02020603050405020304" pitchFamily="18" charset="0"/>
              </a:rPr>
              <a:t>Urgency in the </a:t>
            </a:r>
            <a:r>
              <a:rPr lang="en-GB" sz="2400" b="1" dirty="0">
                <a:latin typeface="Abadi" panose="020B0604020104020204" pitchFamily="34" charset="0"/>
                <a:ea typeface="Times New Roman" panose="02020603050405020304" pitchFamily="18" charset="0"/>
              </a:rPr>
              <a:t>Anthropocene (age of human activity)</a:t>
            </a:r>
          </a:p>
          <a:p>
            <a:pPr>
              <a:buNone/>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Goal 13 (Climate Action):</a:t>
            </a:r>
            <a:r>
              <a:rPr lang="en-GB" sz="2400" dirty="0">
                <a:effectLst/>
                <a:latin typeface="Abadi" panose="020B0604020104020204" pitchFamily="34" charset="0"/>
                <a:ea typeface="Times New Roman" panose="02020603050405020304" pitchFamily="18" charset="0"/>
              </a:rPr>
              <a:t> 2024 was the hottest year on record. In 2026, the focus has shifted from "mitigation" to "radical adaptation" and loss-and-damage financing.</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Goal 14 &amp; 15 (Life Below Water/Land):</a:t>
            </a:r>
            <a:r>
              <a:rPr lang="en-GB" sz="2400" dirty="0">
                <a:effectLst/>
                <a:latin typeface="Abadi" panose="020B0604020104020204" pitchFamily="34" charset="0"/>
                <a:ea typeface="Times New Roman" panose="02020603050405020304" pitchFamily="18" charset="0"/>
              </a:rPr>
              <a:t> The "30x30" initiative (protecting 30% of land and sea by 2030) is the primary metric for 2026.</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Circular Economy:</a:t>
            </a:r>
            <a:r>
              <a:rPr lang="en-GB" sz="2400" dirty="0">
                <a:effectLst/>
                <a:latin typeface="Abadi" panose="020B0604020104020204" pitchFamily="34" charset="0"/>
                <a:ea typeface="Times New Roman" panose="02020603050405020304" pitchFamily="18" charset="0"/>
              </a:rPr>
              <a:t> Goal 12 is driving new global regulations on plastic waste and sustainable supply chains.</a:t>
            </a:r>
            <a:endParaRPr lang="hu-HU" sz="2400" dirty="0">
              <a:effectLst/>
              <a:latin typeface="Abadi" panose="020B0604020104020204" pitchFamily="34" charset="0"/>
              <a:ea typeface="Times New Roman" panose="02020603050405020304" pitchFamily="18" charset="0"/>
            </a:endParaRPr>
          </a:p>
        </p:txBody>
      </p:sp>
    </p:spTree>
    <p:extLst>
      <p:ext uri="{BB962C8B-B14F-4D97-AF65-F5344CB8AC3E}">
        <p14:creationId xmlns:p14="http://schemas.microsoft.com/office/powerpoint/2010/main" val="32308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a:extLst>
              <a:ext uri="{FF2B5EF4-FFF2-40B4-BE49-F238E27FC236}">
                <a16:creationId xmlns:a16="http://schemas.microsoft.com/office/drawing/2014/main" id="{28322AD7-C690-36F5-ECC6-7E274DAD7794}"/>
              </a:ext>
            </a:extLst>
          </p:cNvPr>
          <p:cNvSpPr txBox="1"/>
          <p:nvPr/>
        </p:nvSpPr>
        <p:spPr>
          <a:xfrm>
            <a:off x="1850064" y="765545"/>
            <a:ext cx="8623005" cy="5386090"/>
          </a:xfrm>
          <a:prstGeom prst="rect">
            <a:avLst/>
          </a:prstGeom>
          <a:noFill/>
        </p:spPr>
        <p:txBody>
          <a:bodyPr wrap="square">
            <a:spAutoFit/>
          </a:bodyPr>
          <a:lstStyle/>
          <a:p>
            <a:pPr>
              <a:buNone/>
            </a:pPr>
            <a:r>
              <a:rPr lang="en-GB" sz="3200" b="1" dirty="0">
                <a:effectLst/>
                <a:latin typeface="Abadi" panose="020B0604020104020204" pitchFamily="34" charset="0"/>
                <a:ea typeface="Times New Roman" panose="02020603050405020304" pitchFamily="18" charset="0"/>
              </a:rPr>
              <a:t>Prosperity &amp; Peace (SDGs 7-11, 16)</a:t>
            </a:r>
            <a:endParaRPr lang="hu-HU" sz="3200" dirty="0">
              <a:effectLst/>
              <a:latin typeface="Abadi" panose="020B0604020104020204" pitchFamily="34" charset="0"/>
              <a:ea typeface="Times New Roman" panose="02020603050405020304" pitchFamily="18" charset="0"/>
            </a:endParaRPr>
          </a:p>
          <a:p>
            <a:pPr>
              <a:buNone/>
            </a:pPr>
            <a:r>
              <a:rPr lang="en-GB" sz="2400" b="1" dirty="0">
                <a:effectLst/>
                <a:latin typeface="Abadi" panose="020B0604020104020204" pitchFamily="34" charset="0"/>
                <a:ea typeface="Times New Roman" panose="02020603050405020304" pitchFamily="18" charset="0"/>
              </a:rPr>
              <a:t>Sustainable Systems and Justice</a:t>
            </a:r>
          </a:p>
          <a:p>
            <a:pPr>
              <a:buNone/>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Energy (SDG 7):</a:t>
            </a:r>
            <a:r>
              <a:rPr lang="en-GB" sz="2400" dirty="0">
                <a:effectLst/>
                <a:latin typeface="Abadi" panose="020B0604020104020204" pitchFamily="34" charset="0"/>
                <a:ea typeface="Times New Roman" panose="02020603050405020304" pitchFamily="18" charset="0"/>
              </a:rPr>
              <a:t> Renewables are now the cheapest source of power in most of the world. The 2026 goal is universal electricity access for the 600 million still without it.</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Decent Work (SDG 8):</a:t>
            </a:r>
            <a:r>
              <a:rPr lang="en-GB" sz="2400" dirty="0">
                <a:effectLst/>
                <a:latin typeface="Abadi" panose="020B0604020104020204" pitchFamily="34" charset="0"/>
                <a:ea typeface="Times New Roman" panose="02020603050405020304" pitchFamily="18" charset="0"/>
              </a:rPr>
              <a:t> Adapting to the "Green Jobs" transition and the impact of automation on </a:t>
            </a:r>
            <a:r>
              <a:rPr lang="en-GB" sz="2400" dirty="0" err="1">
                <a:effectLst/>
                <a:latin typeface="Abadi" panose="020B0604020104020204" pitchFamily="34" charset="0"/>
                <a:ea typeface="Times New Roman" panose="02020603050405020304" pitchFamily="18" charset="0"/>
              </a:rPr>
              <a:t>labor</a:t>
            </a:r>
            <a:r>
              <a:rPr lang="en-GB" sz="2400" dirty="0">
                <a:effectLst/>
                <a:latin typeface="Abadi" panose="020B0604020104020204" pitchFamily="34" charset="0"/>
                <a:ea typeface="Times New Roman" panose="02020603050405020304" pitchFamily="18" charset="0"/>
              </a:rPr>
              <a:t> markets.</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Peace &amp; Institutions (SDG 16):</a:t>
            </a:r>
            <a:r>
              <a:rPr lang="en-GB" sz="2400" dirty="0">
                <a:effectLst/>
                <a:latin typeface="Abadi" panose="020B0604020104020204" pitchFamily="34" charset="0"/>
                <a:ea typeface="Times New Roman" panose="02020603050405020304" pitchFamily="18" charset="0"/>
              </a:rPr>
              <a:t> With global displacement at record highs (over 120 million people), strengthening the rule of law and reducing conflict is the "enabler" for all other goals.</a:t>
            </a:r>
            <a:endParaRPr lang="hu-HU" sz="2400" dirty="0">
              <a:effectLst/>
              <a:latin typeface="Abadi" panose="020B0604020104020204" pitchFamily="34" charset="0"/>
              <a:ea typeface="Times New Roman" panose="02020603050405020304" pitchFamily="18" charset="0"/>
            </a:endParaRPr>
          </a:p>
        </p:txBody>
      </p:sp>
    </p:spTree>
    <p:extLst>
      <p:ext uri="{BB962C8B-B14F-4D97-AF65-F5344CB8AC3E}">
        <p14:creationId xmlns:p14="http://schemas.microsoft.com/office/powerpoint/2010/main" val="2380184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a:extLst>
              <a:ext uri="{FF2B5EF4-FFF2-40B4-BE49-F238E27FC236}">
                <a16:creationId xmlns:a16="http://schemas.microsoft.com/office/drawing/2014/main" id="{BFF7002C-9CA7-4394-4EB7-FC545F0107D4}"/>
              </a:ext>
            </a:extLst>
          </p:cNvPr>
          <p:cNvSpPr txBox="1"/>
          <p:nvPr/>
        </p:nvSpPr>
        <p:spPr>
          <a:xfrm>
            <a:off x="1584251" y="669851"/>
            <a:ext cx="10345479" cy="5324535"/>
          </a:xfrm>
          <a:prstGeom prst="rect">
            <a:avLst/>
          </a:prstGeom>
          <a:noFill/>
        </p:spPr>
        <p:txBody>
          <a:bodyPr wrap="square">
            <a:spAutoFit/>
          </a:bodyPr>
          <a:lstStyle/>
          <a:p>
            <a:pPr>
              <a:buNone/>
            </a:pPr>
            <a:r>
              <a:rPr lang="en-GB" sz="3200" b="1" dirty="0">
                <a:effectLst/>
                <a:latin typeface="Abadi" panose="020B0604020104020204" pitchFamily="34" charset="0"/>
                <a:ea typeface="Times New Roman" panose="02020603050405020304" pitchFamily="18" charset="0"/>
              </a:rPr>
              <a:t>The "Six Transitions" (2026 Priority)</a:t>
            </a:r>
            <a:endParaRPr lang="hu-HU" sz="3200" dirty="0">
              <a:effectLst/>
              <a:latin typeface="Abadi" panose="020B0604020104020204" pitchFamily="34" charset="0"/>
              <a:ea typeface="Times New Roman" panose="02020603050405020304" pitchFamily="18" charset="0"/>
            </a:endParaRPr>
          </a:p>
          <a:p>
            <a:pPr>
              <a:buNone/>
            </a:pPr>
            <a:r>
              <a:rPr lang="en-GB" sz="2400" b="1" dirty="0">
                <a:effectLst/>
                <a:latin typeface="Abadi" panose="020B0604020104020204" pitchFamily="34" charset="0"/>
                <a:ea typeface="Times New Roman" panose="02020603050405020304" pitchFamily="18" charset="0"/>
              </a:rPr>
              <a:t>How We Accelerate the Final Five Years</a:t>
            </a:r>
          </a:p>
          <a:p>
            <a:pPr>
              <a:buNone/>
            </a:pPr>
            <a:endParaRPr lang="hu-HU" sz="2000" dirty="0">
              <a:effectLst/>
              <a:latin typeface="Abadi" panose="020B0604020104020204" pitchFamily="34" charset="0"/>
              <a:ea typeface="Times New Roman" panose="02020603050405020304" pitchFamily="18" charset="0"/>
            </a:endParaRPr>
          </a:p>
          <a:p>
            <a:pPr>
              <a:buNone/>
            </a:pPr>
            <a:r>
              <a:rPr lang="en-GB" sz="2400" dirty="0">
                <a:effectLst/>
                <a:latin typeface="Abadi" panose="020B0604020104020204" pitchFamily="34" charset="0"/>
                <a:ea typeface="Times New Roman" panose="02020603050405020304" pitchFamily="18" charset="0"/>
              </a:rPr>
              <a:t>The UN has identified six high-impact areas where concentrated effort can move the needle:</a:t>
            </a:r>
          </a:p>
          <a:p>
            <a:pPr>
              <a:buNone/>
            </a:pPr>
            <a:endParaRPr lang="hu-HU" sz="1200" dirty="0">
              <a:effectLst/>
              <a:latin typeface="Abadi" panose="020B0604020104020204" pitchFamily="34" charset="0"/>
              <a:ea typeface="Times New Roman" panose="02020603050405020304" pitchFamily="18" charset="0"/>
            </a:endParaRPr>
          </a:p>
          <a:p>
            <a:pPr marL="342900" lvl="0" indent="-342900">
              <a:buFont typeface="+mj-lt"/>
              <a:buAutoNum type="arabicPeriod"/>
              <a:tabLst>
                <a:tab pos="457200" algn="l"/>
              </a:tabLst>
            </a:pPr>
            <a:r>
              <a:rPr lang="en-GB" sz="2400" b="1" dirty="0">
                <a:effectLst/>
                <a:latin typeface="Abadi" panose="020B0604020104020204" pitchFamily="34" charset="0"/>
                <a:ea typeface="Times New Roman" panose="02020603050405020304" pitchFamily="18" charset="0"/>
              </a:rPr>
              <a:t>Food Systems:</a:t>
            </a:r>
            <a:r>
              <a:rPr lang="en-GB" sz="2400" dirty="0">
                <a:effectLst/>
                <a:latin typeface="Abadi" panose="020B0604020104020204" pitchFamily="34" charset="0"/>
                <a:ea typeface="Times New Roman" panose="02020603050405020304" pitchFamily="18" charset="0"/>
              </a:rPr>
              <a:t> Moving from industrial to regenerative agriculture.</a:t>
            </a:r>
          </a:p>
          <a:p>
            <a:pPr marL="342900" lvl="0" indent="-342900">
              <a:buFont typeface="+mj-lt"/>
              <a:buAutoNum type="arabicPeriod"/>
              <a:tabLst>
                <a:tab pos="457200" algn="l"/>
              </a:tabLst>
            </a:pPr>
            <a:endParaRPr lang="hu-HU" sz="1200" dirty="0">
              <a:effectLst/>
              <a:latin typeface="Abadi" panose="020B0604020104020204" pitchFamily="34" charset="0"/>
              <a:ea typeface="Times New Roman" panose="02020603050405020304" pitchFamily="18" charset="0"/>
            </a:endParaRPr>
          </a:p>
          <a:p>
            <a:pPr marL="342900" lvl="0" indent="-342900">
              <a:buFont typeface="+mj-lt"/>
              <a:buAutoNum type="arabicPeriod"/>
              <a:tabLst>
                <a:tab pos="457200" algn="l"/>
              </a:tabLst>
            </a:pPr>
            <a:r>
              <a:rPr lang="en-GB" sz="2400" b="1" dirty="0">
                <a:effectLst/>
                <a:latin typeface="Abadi" panose="020B0604020104020204" pitchFamily="34" charset="0"/>
                <a:ea typeface="Times New Roman" panose="02020603050405020304" pitchFamily="18" charset="0"/>
              </a:rPr>
              <a:t>Energy Access:</a:t>
            </a:r>
            <a:r>
              <a:rPr lang="en-GB" sz="2400" dirty="0">
                <a:effectLst/>
                <a:latin typeface="Abadi" panose="020B0604020104020204" pitchFamily="34" charset="0"/>
                <a:ea typeface="Times New Roman" panose="02020603050405020304" pitchFamily="18" charset="0"/>
              </a:rPr>
              <a:t> Transitioning to carbon-free grids.</a:t>
            </a:r>
          </a:p>
          <a:p>
            <a:pPr marL="342900" lvl="0" indent="-342900">
              <a:buFont typeface="+mj-lt"/>
              <a:buAutoNum type="arabicPeriod"/>
              <a:tabLst>
                <a:tab pos="457200" algn="l"/>
              </a:tabLst>
            </a:pPr>
            <a:endParaRPr lang="hu-HU" sz="1200" dirty="0">
              <a:effectLst/>
              <a:latin typeface="Abadi" panose="020B0604020104020204" pitchFamily="34" charset="0"/>
              <a:ea typeface="Times New Roman" panose="02020603050405020304" pitchFamily="18" charset="0"/>
            </a:endParaRPr>
          </a:p>
          <a:p>
            <a:pPr marL="342900" lvl="0" indent="-342900">
              <a:buFont typeface="+mj-lt"/>
              <a:buAutoNum type="arabicPeriod"/>
              <a:tabLst>
                <a:tab pos="457200" algn="l"/>
              </a:tabLst>
            </a:pPr>
            <a:r>
              <a:rPr lang="en-GB" sz="2400" b="1" dirty="0">
                <a:effectLst/>
                <a:latin typeface="Abadi" panose="020B0604020104020204" pitchFamily="34" charset="0"/>
                <a:ea typeface="Times New Roman" panose="02020603050405020304" pitchFamily="18" charset="0"/>
              </a:rPr>
              <a:t>Digital Connectivity:</a:t>
            </a:r>
            <a:r>
              <a:rPr lang="en-GB" sz="2400" dirty="0">
                <a:effectLst/>
                <a:latin typeface="Abadi" panose="020B0604020104020204" pitchFamily="34" charset="0"/>
                <a:ea typeface="Times New Roman" panose="02020603050405020304" pitchFamily="18" charset="0"/>
              </a:rPr>
              <a:t> Closing the gap for the 2.6 billion people still offline.</a:t>
            </a:r>
          </a:p>
          <a:p>
            <a:pPr marL="342900" lvl="0" indent="-342900">
              <a:buFont typeface="+mj-lt"/>
              <a:buAutoNum type="arabicPeriod"/>
              <a:tabLst>
                <a:tab pos="457200" algn="l"/>
              </a:tabLst>
            </a:pPr>
            <a:endParaRPr lang="hu-HU" sz="1200" dirty="0">
              <a:effectLst/>
              <a:latin typeface="Abadi" panose="020B0604020104020204" pitchFamily="34" charset="0"/>
              <a:ea typeface="Times New Roman" panose="02020603050405020304" pitchFamily="18" charset="0"/>
            </a:endParaRPr>
          </a:p>
          <a:p>
            <a:pPr marL="342900" lvl="0" indent="-342900">
              <a:buFont typeface="+mj-lt"/>
              <a:buAutoNum type="arabicPeriod"/>
              <a:tabLst>
                <a:tab pos="457200" algn="l"/>
              </a:tabLst>
            </a:pPr>
            <a:r>
              <a:rPr lang="en-GB" sz="2400" b="1" dirty="0">
                <a:effectLst/>
                <a:latin typeface="Abadi" panose="020B0604020104020204" pitchFamily="34" charset="0"/>
                <a:ea typeface="Times New Roman" panose="02020603050405020304" pitchFamily="18" charset="0"/>
              </a:rPr>
              <a:t>Education:</a:t>
            </a:r>
            <a:r>
              <a:rPr lang="en-GB" sz="2400" dirty="0">
                <a:effectLst/>
                <a:latin typeface="Abadi" panose="020B0604020104020204" pitchFamily="34" charset="0"/>
                <a:ea typeface="Times New Roman" panose="02020603050405020304" pitchFamily="18" charset="0"/>
              </a:rPr>
              <a:t> Transforming curricula for a changing climate and workforce.</a:t>
            </a:r>
          </a:p>
          <a:p>
            <a:pPr marL="342900" lvl="0" indent="-342900">
              <a:buFont typeface="+mj-lt"/>
              <a:buAutoNum type="arabicPeriod"/>
              <a:tabLst>
                <a:tab pos="457200" algn="l"/>
              </a:tabLst>
            </a:pPr>
            <a:endParaRPr lang="hu-HU" sz="1200" dirty="0">
              <a:effectLst/>
              <a:latin typeface="Abadi" panose="020B0604020104020204" pitchFamily="34" charset="0"/>
              <a:ea typeface="Times New Roman" panose="02020603050405020304" pitchFamily="18" charset="0"/>
            </a:endParaRPr>
          </a:p>
          <a:p>
            <a:pPr marL="342900" lvl="0" indent="-342900">
              <a:buFont typeface="+mj-lt"/>
              <a:buAutoNum type="arabicPeriod"/>
              <a:tabLst>
                <a:tab pos="457200" algn="l"/>
              </a:tabLst>
            </a:pPr>
            <a:r>
              <a:rPr lang="en-GB" sz="2400" b="1" dirty="0">
                <a:effectLst/>
                <a:latin typeface="Abadi" panose="020B0604020104020204" pitchFamily="34" charset="0"/>
                <a:ea typeface="Times New Roman" panose="02020603050405020304" pitchFamily="18" charset="0"/>
              </a:rPr>
              <a:t>Jobs &amp; Social Protection:</a:t>
            </a:r>
            <a:r>
              <a:rPr lang="en-GB" sz="2400" dirty="0">
                <a:effectLst/>
                <a:latin typeface="Abadi" panose="020B0604020104020204" pitchFamily="34" charset="0"/>
                <a:ea typeface="Times New Roman" panose="02020603050405020304" pitchFamily="18" charset="0"/>
              </a:rPr>
              <a:t> Universal basic services and safety nets.</a:t>
            </a:r>
          </a:p>
          <a:p>
            <a:pPr marL="342900" lvl="0" indent="-342900">
              <a:buFont typeface="+mj-lt"/>
              <a:buAutoNum type="arabicPeriod"/>
              <a:tabLst>
                <a:tab pos="457200" algn="l"/>
              </a:tabLst>
            </a:pPr>
            <a:endParaRPr lang="hu-HU" sz="1200" dirty="0">
              <a:effectLst/>
              <a:latin typeface="Abadi" panose="020B0604020104020204" pitchFamily="34" charset="0"/>
              <a:ea typeface="Times New Roman" panose="02020603050405020304" pitchFamily="18" charset="0"/>
            </a:endParaRPr>
          </a:p>
          <a:p>
            <a:pPr marL="342900" lvl="0" indent="-342900">
              <a:buFont typeface="+mj-lt"/>
              <a:buAutoNum type="arabicPeriod"/>
              <a:tabLst>
                <a:tab pos="457200" algn="l"/>
              </a:tabLst>
            </a:pPr>
            <a:r>
              <a:rPr lang="en-GB" sz="2400" b="1" dirty="0">
                <a:effectLst/>
                <a:latin typeface="Abadi" panose="020B0604020104020204" pitchFamily="34" charset="0"/>
                <a:ea typeface="Times New Roman" panose="02020603050405020304" pitchFamily="18" charset="0"/>
              </a:rPr>
              <a:t>Biodiversity &amp; Nature:</a:t>
            </a:r>
            <a:r>
              <a:rPr lang="en-GB" sz="2400" dirty="0">
                <a:effectLst/>
                <a:latin typeface="Abadi" panose="020B0604020104020204" pitchFamily="34" charset="0"/>
                <a:ea typeface="Times New Roman" panose="02020603050405020304" pitchFamily="18" charset="0"/>
              </a:rPr>
              <a:t> Integrating nature into national accounting.</a:t>
            </a:r>
            <a:endParaRPr lang="hu-HU" sz="2400" dirty="0">
              <a:effectLst/>
              <a:latin typeface="Abadi" panose="020B0604020104020204" pitchFamily="34" charset="0"/>
              <a:ea typeface="Times New Roman" panose="02020603050405020304" pitchFamily="18" charset="0"/>
            </a:endParaRPr>
          </a:p>
        </p:txBody>
      </p:sp>
    </p:spTree>
    <p:extLst>
      <p:ext uri="{BB962C8B-B14F-4D97-AF65-F5344CB8AC3E}">
        <p14:creationId xmlns:p14="http://schemas.microsoft.com/office/powerpoint/2010/main" val="3621403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a:extLst>
              <a:ext uri="{FF2B5EF4-FFF2-40B4-BE49-F238E27FC236}">
                <a16:creationId xmlns:a16="http://schemas.microsoft.com/office/drawing/2014/main" id="{3E1B3E12-00B8-17EC-AAC3-8187226CC4E7}"/>
              </a:ext>
            </a:extLst>
          </p:cNvPr>
          <p:cNvSpPr txBox="1"/>
          <p:nvPr/>
        </p:nvSpPr>
        <p:spPr>
          <a:xfrm>
            <a:off x="1648046" y="648586"/>
            <a:ext cx="9346018" cy="6063198"/>
          </a:xfrm>
          <a:prstGeom prst="rect">
            <a:avLst/>
          </a:prstGeom>
          <a:noFill/>
        </p:spPr>
        <p:txBody>
          <a:bodyPr wrap="square">
            <a:spAutoFit/>
          </a:bodyPr>
          <a:lstStyle/>
          <a:p>
            <a:pPr>
              <a:buNone/>
            </a:pPr>
            <a:r>
              <a:rPr lang="en-GB" sz="3200" b="1" dirty="0">
                <a:effectLst/>
                <a:latin typeface="Abadi" panose="020B0604020104020204" pitchFamily="34" charset="0"/>
                <a:ea typeface="Times New Roman" panose="02020603050405020304" pitchFamily="18" charset="0"/>
              </a:rPr>
              <a:t>Partnerships &amp; The Way Forward (SDG 17)</a:t>
            </a:r>
            <a:endParaRPr lang="hu-HU" sz="3200" dirty="0">
              <a:effectLst/>
              <a:latin typeface="Abadi" panose="020B0604020104020204" pitchFamily="34" charset="0"/>
              <a:ea typeface="Times New Roman" panose="02020603050405020304" pitchFamily="18" charset="0"/>
            </a:endParaRPr>
          </a:p>
          <a:p>
            <a:pPr>
              <a:buNone/>
            </a:pPr>
            <a:r>
              <a:rPr lang="en-GB" sz="2400" b="1" dirty="0">
                <a:effectLst/>
                <a:latin typeface="Abadi" panose="020B0604020104020204" pitchFamily="34" charset="0"/>
                <a:ea typeface="Times New Roman" panose="02020603050405020304" pitchFamily="18" charset="0"/>
              </a:rPr>
              <a:t>Your Role in the Decade of Action</a:t>
            </a:r>
          </a:p>
          <a:p>
            <a:pPr>
              <a:buNone/>
            </a:pPr>
            <a:endParaRPr lang="hu-HU" sz="20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Global Cooperation:</a:t>
            </a:r>
            <a:r>
              <a:rPr lang="en-GB" sz="2400" dirty="0">
                <a:effectLst/>
                <a:latin typeface="Abadi" panose="020B0604020104020204" pitchFamily="34" charset="0"/>
                <a:ea typeface="Times New Roman" panose="02020603050405020304" pitchFamily="18" charset="0"/>
              </a:rPr>
              <a:t> Revitalizing the multilateral system amidst geopolitical tensions.</a:t>
            </a:r>
          </a:p>
          <a:p>
            <a:pPr marL="342900" lvl="0" indent="-342900">
              <a:buSzPts val="1000"/>
              <a:buFont typeface="Symbol" pitchFamily="2" charset="2"/>
              <a:buChar char=""/>
              <a:tabLst>
                <a:tab pos="457200" algn="l"/>
              </a:tabLst>
            </a:pPr>
            <a:endParaRPr lang="hu-HU" sz="16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Data Revolution:</a:t>
            </a:r>
            <a:r>
              <a:rPr lang="en-GB" sz="2400" dirty="0">
                <a:effectLst/>
                <a:latin typeface="Abadi" panose="020B0604020104020204" pitchFamily="34" charset="0"/>
                <a:ea typeface="Times New Roman" panose="02020603050405020304" pitchFamily="18" charset="0"/>
              </a:rPr>
              <a:t> Using AI and satellite data to track progress in real-time.</a:t>
            </a:r>
          </a:p>
          <a:p>
            <a:pPr marL="342900" lvl="0" indent="-342900">
              <a:buSzPts val="1000"/>
              <a:buFont typeface="Symbol" pitchFamily="2" charset="2"/>
              <a:buChar char=""/>
              <a:tabLst>
                <a:tab pos="457200" algn="l"/>
              </a:tabLst>
            </a:pPr>
            <a:endParaRPr lang="hu-HU" sz="16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Call to Action:</a:t>
            </a:r>
            <a:endParaRPr lang="hu-HU" sz="2400" dirty="0">
              <a:effectLst/>
              <a:latin typeface="Abadi" panose="020B0604020104020204" pitchFamily="34" charset="0"/>
              <a:ea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GB" sz="2400" b="1" dirty="0">
                <a:effectLst/>
                <a:latin typeface="Abadi" panose="020B0604020104020204" pitchFamily="34" charset="0"/>
                <a:ea typeface="Times New Roman" panose="02020603050405020304" pitchFamily="18" charset="0"/>
                <a:cs typeface="Times New Roman" panose="02020603050405020304" pitchFamily="18" charset="0"/>
              </a:rPr>
              <a:t>Governments:</a:t>
            </a:r>
            <a:r>
              <a:rPr lang="en-GB" sz="2400" dirty="0">
                <a:effectLst/>
                <a:latin typeface="Abadi" panose="020B0604020104020204" pitchFamily="34" charset="0"/>
                <a:ea typeface="Times New Roman" panose="02020603050405020304" pitchFamily="18" charset="0"/>
                <a:cs typeface="Times New Roman" panose="02020603050405020304" pitchFamily="18" charset="0"/>
              </a:rPr>
              <a:t> Policy alignment and "Green Budgeting."</a:t>
            </a:r>
            <a:endParaRPr lang="hu-HU" sz="2400" dirty="0">
              <a:effectLst/>
              <a:latin typeface="Abadi" panose="020B0604020104020204" pitchFamily="34" charset="0"/>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GB" sz="2400" b="1" dirty="0">
                <a:effectLst/>
                <a:latin typeface="Abadi" panose="020B0604020104020204" pitchFamily="34" charset="0"/>
                <a:ea typeface="Times New Roman" panose="02020603050405020304" pitchFamily="18" charset="0"/>
                <a:cs typeface="Times New Roman" panose="02020603050405020304" pitchFamily="18" charset="0"/>
              </a:rPr>
              <a:t>Business:</a:t>
            </a:r>
            <a:r>
              <a:rPr lang="en-GB" sz="2400" dirty="0">
                <a:effectLst/>
                <a:latin typeface="Abadi" panose="020B0604020104020204" pitchFamily="34" charset="0"/>
                <a:ea typeface="Times New Roman" panose="02020603050405020304" pitchFamily="18" charset="0"/>
                <a:cs typeface="Times New Roman" panose="02020603050405020304" pitchFamily="18" charset="0"/>
              </a:rPr>
              <a:t> Moving from ESG (</a:t>
            </a:r>
            <a:r>
              <a:rPr lang="hu-HU" sz="2400" dirty="0" err="1">
                <a:latin typeface="Abadi" panose="020B0604020104020204" pitchFamily="34" charset="0"/>
              </a:rPr>
              <a:t>Environmental</a:t>
            </a:r>
            <a:r>
              <a:rPr lang="hu-HU" sz="2400" dirty="0">
                <a:latin typeface="Abadi" panose="020B0604020104020204" pitchFamily="34" charset="0"/>
              </a:rPr>
              <a:t>, </a:t>
            </a:r>
            <a:r>
              <a:rPr lang="hu-HU" sz="2400" dirty="0" err="1">
                <a:latin typeface="Abadi" panose="020B0604020104020204" pitchFamily="34" charset="0"/>
              </a:rPr>
              <a:t>Social</a:t>
            </a:r>
            <a:r>
              <a:rPr lang="hu-HU" sz="2400" dirty="0">
                <a:latin typeface="Abadi" panose="020B0604020104020204" pitchFamily="34" charset="0"/>
              </a:rPr>
              <a:t>, and </a:t>
            </a:r>
            <a:r>
              <a:rPr lang="hu-HU" sz="2400" dirty="0" err="1">
                <a:latin typeface="Abadi" panose="020B0604020104020204" pitchFamily="34" charset="0"/>
              </a:rPr>
              <a:t>Governance</a:t>
            </a:r>
            <a:r>
              <a:rPr lang="hu-HU" sz="2400" dirty="0">
                <a:latin typeface="Abadi" panose="020B0604020104020204" pitchFamily="34" charset="0"/>
              </a:rPr>
              <a:t>) </a:t>
            </a:r>
            <a:r>
              <a:rPr lang="en-GB" sz="2400" dirty="0">
                <a:effectLst/>
                <a:latin typeface="Abadi" panose="020B0604020104020204" pitchFamily="34" charset="0"/>
                <a:ea typeface="Times New Roman" panose="02020603050405020304" pitchFamily="18" charset="0"/>
                <a:cs typeface="Times New Roman" panose="02020603050405020304" pitchFamily="18" charset="0"/>
              </a:rPr>
              <a:t>reporting to </a:t>
            </a:r>
            <a:r>
              <a:rPr lang="en-GB" sz="2400" b="1" dirty="0">
                <a:effectLst/>
                <a:latin typeface="Abadi" panose="020B0604020104020204" pitchFamily="34" charset="0"/>
                <a:ea typeface="Times New Roman" panose="02020603050405020304" pitchFamily="18" charset="0"/>
                <a:cs typeface="Times New Roman" panose="02020603050405020304" pitchFamily="18" charset="0"/>
              </a:rPr>
              <a:t>Actual Impact.</a:t>
            </a:r>
            <a:endParaRPr lang="hu-HU" sz="2400" dirty="0">
              <a:effectLst/>
              <a:latin typeface="Abadi" panose="020B0604020104020204" pitchFamily="34" charset="0"/>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GB" sz="2400" b="1" dirty="0">
                <a:effectLst/>
                <a:latin typeface="Abadi" panose="020B0604020104020204" pitchFamily="34" charset="0"/>
                <a:ea typeface="Times New Roman" panose="02020603050405020304" pitchFamily="18" charset="0"/>
                <a:cs typeface="Times New Roman" panose="02020603050405020304" pitchFamily="18" charset="0"/>
              </a:rPr>
              <a:t>Individuals:</a:t>
            </a:r>
            <a:r>
              <a:rPr lang="en-GB" sz="2400" dirty="0">
                <a:effectLst/>
                <a:latin typeface="Abadi" panose="020B0604020104020204" pitchFamily="34" charset="0"/>
                <a:ea typeface="Times New Roman" panose="02020603050405020304" pitchFamily="18" charset="0"/>
                <a:cs typeface="Times New Roman" panose="02020603050405020304" pitchFamily="18" charset="0"/>
              </a:rPr>
              <a:t> Sustainable lifestyle choices and advocacy.</a:t>
            </a:r>
          </a:p>
          <a:p>
            <a:pPr marL="742950" lvl="1" indent="-285750">
              <a:buSzPts val="1000"/>
              <a:buFont typeface="Courier New" panose="02070309020205020404" pitchFamily="49" charset="0"/>
              <a:buChar char="o"/>
              <a:tabLst>
                <a:tab pos="914400" algn="l"/>
              </a:tabLst>
            </a:pPr>
            <a:endParaRPr lang="hu-HU" sz="1600" dirty="0">
              <a:effectLst/>
              <a:latin typeface="Abadi" panose="020B0604020104020204" pitchFamily="34" charset="0"/>
              <a:ea typeface="Times New Roman" panose="02020603050405020304" pitchFamily="18" charset="0"/>
              <a:cs typeface="Times New Roman" panose="02020603050405020304" pitchFamily="18" charset="0"/>
            </a:endParaRPr>
          </a:p>
          <a:p>
            <a:pPr>
              <a:buNone/>
            </a:pPr>
            <a:r>
              <a:rPr lang="en-GB" sz="2400" b="1" dirty="0">
                <a:effectLst/>
                <a:latin typeface="Abadi" panose="020B0604020104020204" pitchFamily="34" charset="0"/>
                <a:ea typeface="Times New Roman" panose="02020603050405020304" pitchFamily="18" charset="0"/>
              </a:rPr>
              <a:t>Final Thought:</a:t>
            </a:r>
            <a:r>
              <a:rPr lang="en-GB" sz="2400" dirty="0">
                <a:effectLst/>
                <a:latin typeface="Abadi" panose="020B0604020104020204" pitchFamily="34" charset="0"/>
                <a:ea typeface="Times New Roman" panose="02020603050405020304" pitchFamily="18" charset="0"/>
              </a:rPr>
              <a:t> "The SDGs are not a 'nice to have.' They are the only roadmap for a habitable planet and a stable global economy."</a:t>
            </a:r>
            <a:endParaRPr lang="hu-HU" sz="2400" dirty="0">
              <a:effectLst/>
              <a:latin typeface="Abadi" panose="020B0604020104020204" pitchFamily="34" charset="0"/>
              <a:ea typeface="Times New Roman" panose="02020603050405020304" pitchFamily="18" charset="0"/>
            </a:endParaRPr>
          </a:p>
        </p:txBody>
      </p:sp>
    </p:spTree>
    <p:extLst>
      <p:ext uri="{BB962C8B-B14F-4D97-AF65-F5344CB8AC3E}">
        <p14:creationId xmlns:p14="http://schemas.microsoft.com/office/powerpoint/2010/main" val="3386260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a:extLst>
              <a:ext uri="{FF2B5EF4-FFF2-40B4-BE49-F238E27FC236}">
                <a16:creationId xmlns:a16="http://schemas.microsoft.com/office/drawing/2014/main" id="{962A1FF2-A20C-61A8-B335-D00A37ACA698}"/>
              </a:ext>
            </a:extLst>
          </p:cNvPr>
          <p:cNvSpPr txBox="1"/>
          <p:nvPr/>
        </p:nvSpPr>
        <p:spPr>
          <a:xfrm>
            <a:off x="1754372" y="776178"/>
            <a:ext cx="9218428" cy="5386090"/>
          </a:xfrm>
          <a:prstGeom prst="rect">
            <a:avLst/>
          </a:prstGeom>
          <a:noFill/>
        </p:spPr>
        <p:txBody>
          <a:bodyPr wrap="square">
            <a:spAutoFit/>
          </a:bodyPr>
          <a:lstStyle/>
          <a:p>
            <a:pPr>
              <a:buNone/>
            </a:pPr>
            <a:r>
              <a:rPr lang="en-GB" sz="3200" b="1" dirty="0">
                <a:effectLst/>
                <a:latin typeface="Abadi" panose="020B0604020104020204" pitchFamily="34" charset="0"/>
                <a:ea typeface="Times New Roman" panose="02020603050405020304" pitchFamily="18" charset="0"/>
              </a:rPr>
              <a:t>The European Green Deal</a:t>
            </a:r>
            <a:endParaRPr lang="hu-HU" sz="3200" dirty="0">
              <a:effectLst/>
              <a:latin typeface="Abadi" panose="020B0604020104020204" pitchFamily="34" charset="0"/>
              <a:ea typeface="Times New Roman" panose="02020603050405020304" pitchFamily="18" charset="0"/>
            </a:endParaRPr>
          </a:p>
          <a:p>
            <a:pPr>
              <a:buNone/>
            </a:pPr>
            <a:r>
              <a:rPr lang="en-GB" sz="2400" b="1" dirty="0">
                <a:effectLst/>
                <a:latin typeface="Abadi" panose="020B0604020104020204" pitchFamily="34" charset="0"/>
                <a:ea typeface="Times New Roman" panose="02020603050405020304" pitchFamily="18" charset="0"/>
              </a:rPr>
              <a:t>The Blueprint for a Climate-Neutral Continent</a:t>
            </a:r>
          </a:p>
          <a:p>
            <a:pPr>
              <a:buNone/>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Objective:</a:t>
            </a:r>
            <a:r>
              <a:rPr lang="en-GB" sz="2400" dirty="0">
                <a:effectLst/>
                <a:latin typeface="Abadi" panose="020B0604020104020204" pitchFamily="34" charset="0"/>
                <a:ea typeface="Times New Roman" panose="02020603050405020304" pitchFamily="18" charset="0"/>
              </a:rPr>
              <a:t> To make Europe the first climate-neutral continent by </a:t>
            </a:r>
            <a:r>
              <a:rPr lang="en-GB" sz="2400" b="1" dirty="0">
                <a:effectLst/>
                <a:latin typeface="Abadi" panose="020B0604020104020204" pitchFamily="34" charset="0"/>
                <a:ea typeface="Times New Roman" panose="02020603050405020304" pitchFamily="18" charset="0"/>
              </a:rPr>
              <a:t>2050</a:t>
            </a:r>
            <a:r>
              <a:rPr lang="en-GB" sz="2400" dirty="0">
                <a:effectLst/>
                <a:latin typeface="Abadi" panose="020B0604020104020204" pitchFamily="34" charset="0"/>
                <a:ea typeface="Times New Roman" panose="02020603050405020304" pitchFamily="18" charset="0"/>
              </a:rPr>
              <a:t>.</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Key Legislation:</a:t>
            </a:r>
            <a:r>
              <a:rPr lang="en-GB" sz="2400" dirty="0">
                <a:effectLst/>
                <a:latin typeface="Abadi" panose="020B0604020104020204" pitchFamily="34" charset="0"/>
                <a:ea typeface="Times New Roman" panose="02020603050405020304" pitchFamily="18" charset="0"/>
              </a:rPr>
              <a:t> The European Climate Law turns political commitment into a legal obligation.</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Intermediate Target:</a:t>
            </a:r>
            <a:r>
              <a:rPr lang="en-GB" sz="2400" dirty="0">
                <a:effectLst/>
                <a:latin typeface="Abadi" panose="020B0604020104020204" pitchFamily="34" charset="0"/>
                <a:ea typeface="Times New Roman" panose="02020603050405020304" pitchFamily="18" charset="0"/>
              </a:rPr>
              <a:t> Reduce net greenhouse gas emissions by at least </a:t>
            </a:r>
            <a:r>
              <a:rPr lang="en-GB" sz="2400" b="1" dirty="0">
                <a:effectLst/>
                <a:latin typeface="Abadi" panose="020B0604020104020204" pitchFamily="34" charset="0"/>
                <a:ea typeface="Times New Roman" panose="02020603050405020304" pitchFamily="18" charset="0"/>
              </a:rPr>
              <a:t>55%</a:t>
            </a:r>
            <a:r>
              <a:rPr lang="en-GB" sz="2400" dirty="0">
                <a:effectLst/>
                <a:latin typeface="Abadi" panose="020B0604020104020204" pitchFamily="34" charset="0"/>
                <a:ea typeface="Times New Roman" panose="02020603050405020304" pitchFamily="18" charset="0"/>
              </a:rPr>
              <a:t> by 2030 (compared to 1990 levels).</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Funding:</a:t>
            </a:r>
            <a:r>
              <a:rPr lang="en-GB" sz="2400" dirty="0">
                <a:effectLst/>
                <a:latin typeface="Abadi" panose="020B0604020104020204" pitchFamily="34" charset="0"/>
                <a:ea typeface="Times New Roman" panose="02020603050405020304" pitchFamily="18" charset="0"/>
              </a:rPr>
              <a:t> Mobilizing at least </a:t>
            </a:r>
            <a:r>
              <a:rPr lang="en-GB" sz="2400" b="1" dirty="0">
                <a:effectLst/>
                <a:latin typeface="Abadi" panose="020B0604020104020204" pitchFamily="34" charset="0"/>
                <a:ea typeface="Times New Roman" panose="02020603050405020304" pitchFamily="18" charset="0"/>
              </a:rPr>
              <a:t>€1 trillion</a:t>
            </a:r>
            <a:r>
              <a:rPr lang="en-GB" sz="2400" dirty="0">
                <a:effectLst/>
                <a:latin typeface="Abadi" panose="020B0604020104020204" pitchFamily="34" charset="0"/>
                <a:ea typeface="Times New Roman" panose="02020603050405020304" pitchFamily="18" charset="0"/>
              </a:rPr>
              <a:t> in sustainable investments over the next decade via the Just Transition Mechanism.</a:t>
            </a:r>
            <a:endParaRPr lang="hu-HU" sz="2400" dirty="0">
              <a:effectLst/>
              <a:latin typeface="Abadi" panose="020B0604020104020204" pitchFamily="34" charset="0"/>
              <a:ea typeface="Times New Roman" panose="02020603050405020304" pitchFamily="18" charset="0"/>
            </a:endParaRPr>
          </a:p>
        </p:txBody>
      </p:sp>
    </p:spTree>
    <p:extLst>
      <p:ext uri="{BB962C8B-B14F-4D97-AF65-F5344CB8AC3E}">
        <p14:creationId xmlns:p14="http://schemas.microsoft.com/office/powerpoint/2010/main" val="4029053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a:extLst>
              <a:ext uri="{FF2B5EF4-FFF2-40B4-BE49-F238E27FC236}">
                <a16:creationId xmlns:a16="http://schemas.microsoft.com/office/drawing/2014/main" id="{4FCEB467-9E50-2334-5BF5-7A7CAD991012}"/>
              </a:ext>
            </a:extLst>
          </p:cNvPr>
          <p:cNvSpPr txBox="1"/>
          <p:nvPr/>
        </p:nvSpPr>
        <p:spPr>
          <a:xfrm>
            <a:off x="1690576" y="701750"/>
            <a:ext cx="9356651" cy="5386090"/>
          </a:xfrm>
          <a:prstGeom prst="rect">
            <a:avLst/>
          </a:prstGeom>
          <a:noFill/>
        </p:spPr>
        <p:txBody>
          <a:bodyPr wrap="square">
            <a:spAutoFit/>
          </a:bodyPr>
          <a:lstStyle/>
          <a:p>
            <a:pPr>
              <a:buNone/>
            </a:pPr>
            <a:r>
              <a:rPr lang="en-GB" sz="3200" b="1" dirty="0">
                <a:effectLst/>
                <a:latin typeface="Abadi" panose="020B0604020104020204" pitchFamily="34" charset="0"/>
                <a:ea typeface="Times New Roman" panose="02020603050405020304" pitchFamily="18" charset="0"/>
              </a:rPr>
              <a:t>The Circular Economy Action Plan</a:t>
            </a:r>
            <a:endParaRPr lang="hu-HU" sz="3200" dirty="0">
              <a:effectLst/>
              <a:latin typeface="Abadi" panose="020B0604020104020204" pitchFamily="34" charset="0"/>
              <a:ea typeface="Times New Roman" panose="02020603050405020304" pitchFamily="18" charset="0"/>
            </a:endParaRPr>
          </a:p>
          <a:p>
            <a:pPr>
              <a:buNone/>
            </a:pPr>
            <a:r>
              <a:rPr lang="en-GB" sz="2400" b="1" dirty="0">
                <a:effectLst/>
                <a:latin typeface="Abadi" panose="020B0604020104020204" pitchFamily="34" charset="0"/>
                <a:ea typeface="Times New Roman" panose="02020603050405020304" pitchFamily="18" charset="0"/>
              </a:rPr>
              <a:t>Moving Beyond the "Take-Make-Waste" Model</a:t>
            </a:r>
          </a:p>
          <a:p>
            <a:pPr>
              <a:buNone/>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Focus Areas:</a:t>
            </a:r>
            <a:r>
              <a:rPr lang="en-GB" sz="2400" dirty="0">
                <a:effectLst/>
                <a:latin typeface="Abadi" panose="020B0604020104020204" pitchFamily="34" charset="0"/>
                <a:ea typeface="Times New Roman" panose="02020603050405020304" pitchFamily="18" charset="0"/>
              </a:rPr>
              <a:t> Electronics and ICT, batteries, vehicles, packaging, plastics, textiles, and construction.</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Right to Repair:</a:t>
            </a:r>
            <a:r>
              <a:rPr lang="en-GB" sz="2400" dirty="0">
                <a:effectLst/>
                <a:latin typeface="Abadi" panose="020B0604020104020204" pitchFamily="34" charset="0"/>
                <a:ea typeface="Times New Roman" panose="02020603050405020304" pitchFamily="18" charset="0"/>
              </a:rPr>
              <a:t> New rules to make repairs easier and more appealing for consumers, extending product lifespans.</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Waste Reduction:</a:t>
            </a:r>
            <a:r>
              <a:rPr lang="en-GB" sz="2400" dirty="0">
                <a:effectLst/>
                <a:latin typeface="Abadi" panose="020B0604020104020204" pitchFamily="34" charset="0"/>
                <a:ea typeface="Times New Roman" panose="02020603050405020304" pitchFamily="18" charset="0"/>
              </a:rPr>
              <a:t> Halving municipal waste that is not recycled or reused by 2030.</a:t>
            </a:r>
          </a:p>
          <a:p>
            <a:pPr marL="342900" lvl="0" indent="-342900">
              <a:buSzPts val="1000"/>
              <a:buFont typeface="Symbol" pitchFamily="2" charset="2"/>
              <a:buChar char=""/>
              <a:tabLst>
                <a:tab pos="457200" algn="l"/>
              </a:tabLst>
            </a:pPr>
            <a:endParaRPr lang="hu-HU" sz="2400" dirty="0">
              <a:effectLst/>
              <a:latin typeface="Abadi" panose="020B0604020104020204" pitchFamily="34" charset="0"/>
              <a:ea typeface="Times New Roman" panose="02020603050405020304" pitchFamily="18" charset="0"/>
            </a:endParaRPr>
          </a:p>
          <a:p>
            <a:pPr marL="342900" lvl="0" indent="-342900">
              <a:buSzPts val="1000"/>
              <a:buFont typeface="Symbol" pitchFamily="2" charset="2"/>
              <a:buChar char=""/>
              <a:tabLst>
                <a:tab pos="457200" algn="l"/>
              </a:tabLst>
            </a:pPr>
            <a:r>
              <a:rPr lang="en-GB" sz="2400" b="1" dirty="0">
                <a:effectLst/>
                <a:latin typeface="Abadi" panose="020B0604020104020204" pitchFamily="34" charset="0"/>
                <a:ea typeface="Times New Roman" panose="02020603050405020304" pitchFamily="18" charset="0"/>
              </a:rPr>
              <a:t>Sustainable Product Policy:</a:t>
            </a:r>
            <a:r>
              <a:rPr lang="en-GB" sz="2400" dirty="0">
                <a:effectLst/>
                <a:latin typeface="Abadi" panose="020B0604020104020204" pitchFamily="34" charset="0"/>
                <a:ea typeface="Times New Roman" panose="02020603050405020304" pitchFamily="18" charset="0"/>
              </a:rPr>
              <a:t> Ensuring products placed on the EU market are designed to be durable, reusable, and energy-efficient.</a:t>
            </a:r>
            <a:endParaRPr lang="hu-HU" sz="2400" dirty="0">
              <a:effectLst/>
              <a:latin typeface="Abadi" panose="020B0604020104020204" pitchFamily="34" charset="0"/>
              <a:ea typeface="Times New Roman" panose="02020603050405020304" pitchFamily="18" charset="0"/>
            </a:endParaRPr>
          </a:p>
        </p:txBody>
      </p:sp>
    </p:spTree>
    <p:extLst>
      <p:ext uri="{BB962C8B-B14F-4D97-AF65-F5344CB8AC3E}">
        <p14:creationId xmlns:p14="http://schemas.microsoft.com/office/powerpoint/2010/main" val="4075510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a:extLst>
              <a:ext uri="{FF2B5EF4-FFF2-40B4-BE49-F238E27FC236}">
                <a16:creationId xmlns:a16="http://schemas.microsoft.com/office/drawing/2014/main" id="{1125CE94-C31A-B8F8-289E-8DDCF3F01FAF}"/>
              </a:ext>
            </a:extLst>
          </p:cNvPr>
          <p:cNvSpPr txBox="1"/>
          <p:nvPr/>
        </p:nvSpPr>
        <p:spPr>
          <a:xfrm>
            <a:off x="1577438" y="680756"/>
            <a:ext cx="9987149" cy="1323439"/>
          </a:xfrm>
          <a:prstGeom prst="rect">
            <a:avLst/>
          </a:prstGeom>
          <a:noFill/>
        </p:spPr>
        <p:txBody>
          <a:bodyPr wrap="square">
            <a:spAutoFit/>
          </a:bodyPr>
          <a:lstStyle/>
          <a:p>
            <a:pPr>
              <a:buNone/>
            </a:pPr>
            <a:r>
              <a:rPr lang="en-GB" sz="3200" b="1" dirty="0">
                <a:effectLst/>
                <a:latin typeface="Abadi" panose="020B0604020104020204" pitchFamily="34" charset="0"/>
                <a:ea typeface="Times New Roman" panose="02020603050405020304" pitchFamily="18" charset="0"/>
                <a:cs typeface="Arial" panose="020B0604020202020204" pitchFamily="34" charset="0"/>
              </a:rPr>
              <a:t>SDG 11: Sustainable Cities and Communities</a:t>
            </a:r>
            <a:endParaRPr lang="hu-HU" sz="3200" dirty="0">
              <a:effectLst/>
              <a:latin typeface="Abadi" panose="020B0604020104020204" pitchFamily="34" charset="0"/>
              <a:ea typeface="Times New Roman" panose="02020603050405020304" pitchFamily="18" charset="0"/>
            </a:endParaRPr>
          </a:p>
          <a:p>
            <a:pPr>
              <a:buNone/>
            </a:pPr>
            <a:r>
              <a:rPr lang="en-GB" sz="2400" b="1" dirty="0">
                <a:effectLst/>
                <a:latin typeface="Abadi" panose="020B0604020104020204" pitchFamily="34" charset="0"/>
                <a:ea typeface="Times New Roman" panose="02020603050405020304" pitchFamily="18" charset="0"/>
                <a:cs typeface="Arial" panose="020B0604020202020204" pitchFamily="34" charset="0"/>
              </a:rPr>
              <a:t>"Make cities and human settlements inclusive, safe, resilient and sustainable.”</a:t>
            </a:r>
          </a:p>
        </p:txBody>
      </p:sp>
      <p:sp>
        <p:nvSpPr>
          <p:cNvPr id="4" name="Rectangle 2">
            <a:extLst>
              <a:ext uri="{FF2B5EF4-FFF2-40B4-BE49-F238E27FC236}">
                <a16:creationId xmlns:a16="http://schemas.microsoft.com/office/drawing/2014/main" id="{6FEA67B1-31CF-67F4-E84F-181EDED630C3}"/>
              </a:ext>
            </a:extLst>
          </p:cNvPr>
          <p:cNvSpPr>
            <a:spLocks noChangeArrowheads="1"/>
          </p:cNvSpPr>
          <p:nvPr/>
        </p:nvSpPr>
        <p:spPr bwMode="auto">
          <a:xfrm>
            <a:off x="6571013" y="462207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u-HU"/>
          </a:p>
        </p:txBody>
      </p:sp>
      <p:pic>
        <p:nvPicPr>
          <p:cNvPr id="1025" name="Kép 1" descr="SDG 11 - Sustainable Cities and Communities - Hungarian University of  Agriculture and Life Sciences - MATE">
            <a:extLst>
              <a:ext uri="{FF2B5EF4-FFF2-40B4-BE49-F238E27FC236}">
                <a16:creationId xmlns:a16="http://schemas.microsoft.com/office/drawing/2014/main" id="{B12C072B-8B8A-BEAB-F653-1DF3506568E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999921" y="2692737"/>
            <a:ext cx="3564666" cy="356466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B16064C2-7543-9A64-E342-7C3BD7BD7AF7}"/>
              </a:ext>
            </a:extLst>
          </p:cNvPr>
          <p:cNvSpPr txBox="1"/>
          <p:nvPr/>
        </p:nvSpPr>
        <p:spPr>
          <a:xfrm>
            <a:off x="1577438" y="2534096"/>
            <a:ext cx="6379031" cy="3785652"/>
          </a:xfrm>
          <a:prstGeom prst="rect">
            <a:avLst/>
          </a:prstGeom>
          <a:noFill/>
        </p:spPr>
        <p:txBody>
          <a:bodyPr wrap="square">
            <a:spAutoFit/>
          </a:bodyPr>
          <a:lstStyle/>
          <a:p>
            <a:r>
              <a:rPr lang="en-GB" sz="2400" b="1" dirty="0">
                <a:latin typeface="Abadi" panose="020B0604020104020204" pitchFamily="34" charset="0"/>
              </a:rPr>
              <a:t>SDG 11</a:t>
            </a:r>
            <a:r>
              <a:rPr lang="en-GB" sz="2400" dirty="0">
                <a:latin typeface="Abadi" panose="020B0604020104020204" pitchFamily="34" charset="0"/>
              </a:rPr>
              <a:t> - SDG 11 aims to renew and plan cities and other human settlements in a way that offers opportunities for all, with access to basic services, energy, housing, transportation, and green public spaces, while reducing resource use and environmental impact.</a:t>
            </a:r>
            <a:endParaRPr lang="hu-HU" sz="2400" dirty="0">
              <a:latin typeface="Abadi" panose="020B0604020104020204" pitchFamily="34" charset="0"/>
            </a:endParaRPr>
          </a:p>
          <a:p>
            <a:r>
              <a:rPr lang="en-GB" sz="2400" dirty="0">
                <a:latin typeface="Abadi" panose="020B0604020104020204" pitchFamily="34" charset="0"/>
              </a:rPr>
              <a:t>In the </a:t>
            </a:r>
            <a:r>
              <a:rPr lang="en-GB" sz="2400" b="1" dirty="0">
                <a:latin typeface="Abadi" panose="020B0604020104020204" pitchFamily="34" charset="0"/>
              </a:rPr>
              <a:t>EU context</a:t>
            </a:r>
            <a:r>
              <a:rPr lang="en-GB" sz="2400" dirty="0">
                <a:latin typeface="Abadi" panose="020B0604020104020204" pitchFamily="34" charset="0"/>
              </a:rPr>
              <a:t>, monitoring SDG 11 means looking at developments in the quality of life in cities and communities, sustainable mobility and adverse environmental impacts.</a:t>
            </a:r>
            <a:endParaRPr lang="hu-HU" sz="2400" dirty="0">
              <a:latin typeface="Abadi" panose="020B0604020104020204" pitchFamily="34" charset="0"/>
            </a:endParaRPr>
          </a:p>
        </p:txBody>
      </p:sp>
    </p:spTree>
    <p:extLst>
      <p:ext uri="{BB962C8B-B14F-4D97-AF65-F5344CB8AC3E}">
        <p14:creationId xmlns:p14="http://schemas.microsoft.com/office/powerpoint/2010/main" val="1216661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a:extLst>
              <a:ext uri="{FF2B5EF4-FFF2-40B4-BE49-F238E27FC236}">
                <a16:creationId xmlns:a16="http://schemas.microsoft.com/office/drawing/2014/main" id="{290372EE-F2E1-6F86-93B4-6E1CB70347C2}"/>
              </a:ext>
            </a:extLst>
          </p:cNvPr>
          <p:cNvSpPr txBox="1"/>
          <p:nvPr/>
        </p:nvSpPr>
        <p:spPr>
          <a:xfrm>
            <a:off x="1531916" y="534895"/>
            <a:ext cx="10343409" cy="5970865"/>
          </a:xfrm>
          <a:prstGeom prst="rect">
            <a:avLst/>
          </a:prstGeom>
          <a:noFill/>
        </p:spPr>
        <p:txBody>
          <a:bodyPr wrap="square">
            <a:spAutoFit/>
          </a:bodyPr>
          <a:lstStyle/>
          <a:p>
            <a:pPr>
              <a:buNone/>
            </a:pPr>
            <a:r>
              <a:rPr lang="en-GB" sz="3200" b="1" dirty="0">
                <a:effectLst/>
                <a:latin typeface="Abadi" panose="020B0604020104020204" pitchFamily="34" charset="0"/>
                <a:ea typeface="Times New Roman" panose="02020603050405020304" pitchFamily="18" charset="0"/>
                <a:cs typeface="Arial" panose="020B0604020202020204" pitchFamily="34" charset="0"/>
              </a:rPr>
              <a:t>The Core Targets of SDG 11</a:t>
            </a:r>
          </a:p>
          <a:p>
            <a:pPr>
              <a:buNone/>
            </a:pPr>
            <a:endParaRPr lang="hu-HU" sz="1600" dirty="0">
              <a:effectLst/>
              <a:latin typeface="Abadi" panose="020B0604020104020204" pitchFamily="34" charset="0"/>
              <a:ea typeface="Times New Roman" panose="02020603050405020304" pitchFamily="18" charset="0"/>
            </a:endParaRPr>
          </a:p>
          <a:p>
            <a:pPr>
              <a:buNone/>
            </a:pPr>
            <a:r>
              <a:rPr lang="en-GB" sz="2200" dirty="0">
                <a:effectLst/>
                <a:latin typeface="Abadi" panose="020B0604020104020204" pitchFamily="34" charset="0"/>
                <a:ea typeface="Times New Roman" panose="02020603050405020304" pitchFamily="18" charset="0"/>
                <a:cs typeface="Arial" panose="020B0604020202020204" pitchFamily="34" charset="0"/>
              </a:rPr>
              <a:t>SDG 11 is broken down into </a:t>
            </a:r>
            <a:r>
              <a:rPr lang="en-GB" sz="2200" b="1" dirty="0">
                <a:effectLst/>
                <a:latin typeface="Abadi" panose="020B0604020104020204" pitchFamily="34" charset="0"/>
                <a:ea typeface="Times New Roman" panose="02020603050405020304" pitchFamily="18" charset="0"/>
                <a:cs typeface="Arial" panose="020B0604020202020204" pitchFamily="34" charset="0"/>
              </a:rPr>
              <a:t>ten specific targets </a:t>
            </a:r>
            <a:r>
              <a:rPr lang="en-GB" sz="2200" dirty="0">
                <a:effectLst/>
                <a:latin typeface="Abadi" panose="020B0604020104020204" pitchFamily="34" charset="0"/>
                <a:ea typeface="Times New Roman" panose="02020603050405020304" pitchFamily="18" charset="0"/>
                <a:cs typeface="Arial" panose="020B0604020202020204" pitchFamily="34" charset="0"/>
              </a:rPr>
              <a:t>that address the physical, social, and environmental fabric of urban life:</a:t>
            </a:r>
          </a:p>
          <a:p>
            <a:pPr>
              <a:buNone/>
            </a:pPr>
            <a:endParaRPr lang="hu-HU" sz="1600" dirty="0">
              <a:effectLst/>
              <a:latin typeface="Abadi" panose="020B0604020104020204" pitchFamily="34" charset="0"/>
              <a:ea typeface="Times New Roman" panose="02020603050405020304" pitchFamily="18" charset="0"/>
            </a:endParaRPr>
          </a:p>
          <a:p>
            <a:pPr lvl="0">
              <a:buSzPts val="1000"/>
              <a:tabLst>
                <a:tab pos="457200" algn="l"/>
              </a:tabLst>
            </a:pPr>
            <a:r>
              <a:rPr lang="en-GB" sz="2200" b="1" u="sng" dirty="0">
                <a:effectLst/>
                <a:latin typeface="Abadi" panose="020B0604020104020204" pitchFamily="34" charset="0"/>
                <a:ea typeface="Times New Roman" panose="02020603050405020304" pitchFamily="18" charset="0"/>
                <a:cs typeface="Arial" panose="020B0604020202020204" pitchFamily="34" charset="0"/>
              </a:rPr>
              <a:t>11.1 Housing and Slums</a:t>
            </a:r>
            <a:r>
              <a:rPr lang="en-GB" sz="2200" b="1" dirty="0">
                <a:effectLst/>
                <a:latin typeface="Abadi" panose="020B0604020104020204" pitchFamily="34" charset="0"/>
                <a:ea typeface="Times New Roman" panose="02020603050405020304" pitchFamily="18" charset="0"/>
                <a:cs typeface="Arial" panose="020B0604020202020204" pitchFamily="34" charset="0"/>
              </a:rPr>
              <a:t>:</a:t>
            </a:r>
            <a:r>
              <a:rPr lang="en-GB" sz="2200" dirty="0">
                <a:effectLst/>
                <a:latin typeface="Abadi" panose="020B0604020104020204" pitchFamily="34" charset="0"/>
                <a:ea typeface="Times New Roman" panose="02020603050405020304" pitchFamily="18" charset="0"/>
                <a:cs typeface="Arial" panose="020B0604020202020204" pitchFamily="34" charset="0"/>
              </a:rPr>
              <a:t> By 2030, ensure access for all to adequate, safe, and affordable housing and basic services and upgrade slums.</a:t>
            </a:r>
          </a:p>
          <a:p>
            <a:pPr lvl="0">
              <a:buSzPts val="1000"/>
              <a:tabLst>
                <a:tab pos="457200" algn="l"/>
              </a:tabLst>
            </a:pPr>
            <a:endParaRPr lang="hu-HU" sz="1200" dirty="0">
              <a:effectLst/>
              <a:latin typeface="Abadi" panose="020B0604020104020204" pitchFamily="34" charset="0"/>
              <a:ea typeface="Times New Roman" panose="02020603050405020304" pitchFamily="18" charset="0"/>
            </a:endParaRPr>
          </a:p>
          <a:p>
            <a:pPr lvl="0">
              <a:buSzPts val="1000"/>
              <a:tabLst>
                <a:tab pos="457200" algn="l"/>
              </a:tabLst>
            </a:pPr>
            <a:r>
              <a:rPr lang="en-GB" sz="2200" b="1" u="sng" dirty="0">
                <a:effectLst/>
                <a:latin typeface="Abadi" panose="020B0604020104020204" pitchFamily="34" charset="0"/>
                <a:ea typeface="Times New Roman" panose="02020603050405020304" pitchFamily="18" charset="0"/>
                <a:cs typeface="Arial" panose="020B0604020202020204" pitchFamily="34" charset="0"/>
              </a:rPr>
              <a:t>11.2 Sustainable Transport</a:t>
            </a:r>
            <a:r>
              <a:rPr lang="en-GB" sz="2200" b="1" dirty="0">
                <a:effectLst/>
                <a:latin typeface="Abadi" panose="020B0604020104020204" pitchFamily="34" charset="0"/>
                <a:ea typeface="Times New Roman" panose="02020603050405020304" pitchFamily="18" charset="0"/>
                <a:cs typeface="Arial" panose="020B0604020202020204" pitchFamily="34" charset="0"/>
              </a:rPr>
              <a:t>:</a:t>
            </a:r>
            <a:r>
              <a:rPr lang="en-GB" sz="2200" dirty="0">
                <a:effectLst/>
                <a:latin typeface="Abadi" panose="020B0604020104020204" pitchFamily="34" charset="0"/>
                <a:ea typeface="Times New Roman" panose="02020603050405020304" pitchFamily="18" charset="0"/>
                <a:cs typeface="Arial" panose="020B0604020202020204" pitchFamily="34" charset="0"/>
              </a:rPr>
              <a:t> Provide access to safe, affordable, accessible, and sustainable transport systems for all, notably by expanding public transport.</a:t>
            </a:r>
          </a:p>
          <a:p>
            <a:pPr lvl="0">
              <a:buSzPts val="1000"/>
              <a:tabLst>
                <a:tab pos="457200" algn="l"/>
              </a:tabLst>
            </a:pPr>
            <a:endParaRPr lang="hu-HU" sz="1200" dirty="0">
              <a:effectLst/>
              <a:latin typeface="Abadi" panose="020B0604020104020204" pitchFamily="34" charset="0"/>
              <a:ea typeface="Times New Roman" panose="02020603050405020304" pitchFamily="18" charset="0"/>
            </a:endParaRPr>
          </a:p>
          <a:p>
            <a:pPr lvl="0">
              <a:buSzPts val="1000"/>
              <a:tabLst>
                <a:tab pos="457200" algn="l"/>
              </a:tabLst>
            </a:pPr>
            <a:r>
              <a:rPr lang="en-GB" sz="2200" b="1" u="sng" dirty="0">
                <a:effectLst/>
                <a:latin typeface="Abadi" panose="020B0604020104020204" pitchFamily="34" charset="0"/>
                <a:ea typeface="Times New Roman" panose="02020603050405020304" pitchFamily="18" charset="0"/>
                <a:cs typeface="Arial" panose="020B0604020202020204" pitchFamily="34" charset="0"/>
              </a:rPr>
              <a:t>11.3 Participatory Planning</a:t>
            </a:r>
            <a:r>
              <a:rPr lang="en-GB" sz="2200" b="1" dirty="0">
                <a:effectLst/>
                <a:latin typeface="Abadi" panose="020B0604020104020204" pitchFamily="34" charset="0"/>
                <a:ea typeface="Times New Roman" panose="02020603050405020304" pitchFamily="18" charset="0"/>
                <a:cs typeface="Arial" panose="020B0604020202020204" pitchFamily="34" charset="0"/>
              </a:rPr>
              <a:t>:</a:t>
            </a:r>
            <a:r>
              <a:rPr lang="en-GB" sz="2200" dirty="0">
                <a:effectLst/>
                <a:latin typeface="Abadi" panose="020B0604020104020204" pitchFamily="34" charset="0"/>
                <a:ea typeface="Times New Roman" panose="02020603050405020304" pitchFamily="18" charset="0"/>
                <a:cs typeface="Arial" panose="020B0604020202020204" pitchFamily="34" charset="0"/>
              </a:rPr>
              <a:t> Enhance inclusive and sustainable urbanization and capacity for participatory, integrated, and sustainable human settlement planning.</a:t>
            </a:r>
          </a:p>
          <a:p>
            <a:pPr lvl="0">
              <a:buSzPts val="1000"/>
              <a:tabLst>
                <a:tab pos="457200" algn="l"/>
              </a:tabLst>
            </a:pPr>
            <a:endParaRPr lang="hu-HU" sz="1200" dirty="0">
              <a:effectLst/>
              <a:latin typeface="Abadi" panose="020B0604020104020204" pitchFamily="34" charset="0"/>
              <a:ea typeface="Times New Roman" panose="02020603050405020304" pitchFamily="18" charset="0"/>
            </a:endParaRPr>
          </a:p>
          <a:p>
            <a:pPr lvl="0">
              <a:buSzPts val="1000"/>
              <a:tabLst>
                <a:tab pos="457200" algn="l"/>
              </a:tabLst>
            </a:pPr>
            <a:r>
              <a:rPr lang="en-GB" sz="2200" b="1" u="sng" dirty="0">
                <a:effectLst/>
                <a:latin typeface="Abadi" panose="020B0604020104020204" pitchFamily="34" charset="0"/>
                <a:ea typeface="Times New Roman" panose="02020603050405020304" pitchFamily="18" charset="0"/>
                <a:cs typeface="Arial" panose="020B0604020202020204" pitchFamily="34" charset="0"/>
              </a:rPr>
              <a:t>11.4 Cultural and Natural Heritage</a:t>
            </a:r>
            <a:r>
              <a:rPr lang="en-GB" sz="2200" b="1" dirty="0">
                <a:effectLst/>
                <a:latin typeface="Abadi" panose="020B0604020104020204" pitchFamily="34" charset="0"/>
                <a:ea typeface="Times New Roman" panose="02020603050405020304" pitchFamily="18" charset="0"/>
                <a:cs typeface="Arial" panose="020B0604020202020204" pitchFamily="34" charset="0"/>
              </a:rPr>
              <a:t>:</a:t>
            </a:r>
            <a:r>
              <a:rPr lang="en-GB" sz="2200" dirty="0">
                <a:effectLst/>
                <a:latin typeface="Abadi" panose="020B0604020104020204" pitchFamily="34" charset="0"/>
                <a:ea typeface="Times New Roman" panose="02020603050405020304" pitchFamily="18" charset="0"/>
                <a:cs typeface="Arial" panose="020B0604020202020204" pitchFamily="34" charset="0"/>
              </a:rPr>
              <a:t> Strengthen efforts to protect and safeguard the world’s cultural and natural heritage.</a:t>
            </a:r>
          </a:p>
          <a:p>
            <a:pPr lvl="0">
              <a:buSzPts val="1000"/>
              <a:tabLst>
                <a:tab pos="457200" algn="l"/>
              </a:tabLst>
            </a:pPr>
            <a:endParaRPr lang="hu-HU" sz="1200" dirty="0">
              <a:effectLst/>
              <a:latin typeface="Abadi" panose="020B0604020104020204" pitchFamily="34" charset="0"/>
              <a:ea typeface="Times New Roman" panose="02020603050405020304" pitchFamily="18" charset="0"/>
            </a:endParaRPr>
          </a:p>
          <a:p>
            <a:pPr lvl="0">
              <a:buSzPts val="1000"/>
              <a:tabLst>
                <a:tab pos="457200" algn="l"/>
              </a:tabLst>
            </a:pPr>
            <a:r>
              <a:rPr lang="en-GB" sz="2200" b="1" u="sng" dirty="0">
                <a:effectLst/>
                <a:latin typeface="Abadi" panose="020B0604020104020204" pitchFamily="34" charset="0"/>
                <a:ea typeface="Times New Roman" panose="02020603050405020304" pitchFamily="18" charset="0"/>
                <a:cs typeface="Arial" panose="020B0604020202020204" pitchFamily="34" charset="0"/>
              </a:rPr>
              <a:t>11.5 Disaster Resilience</a:t>
            </a:r>
            <a:r>
              <a:rPr lang="en-GB" sz="2200" b="1" dirty="0">
                <a:effectLst/>
                <a:latin typeface="Abadi" panose="020B0604020104020204" pitchFamily="34" charset="0"/>
                <a:ea typeface="Times New Roman" panose="02020603050405020304" pitchFamily="18" charset="0"/>
                <a:cs typeface="Arial" panose="020B0604020202020204" pitchFamily="34" charset="0"/>
              </a:rPr>
              <a:t>:</a:t>
            </a:r>
            <a:r>
              <a:rPr lang="en-GB" sz="2200" dirty="0">
                <a:effectLst/>
                <a:latin typeface="Abadi" panose="020B0604020104020204" pitchFamily="34" charset="0"/>
                <a:ea typeface="Times New Roman" panose="02020603050405020304" pitchFamily="18" charset="0"/>
                <a:cs typeface="Arial" panose="020B0604020202020204" pitchFamily="34" charset="0"/>
              </a:rPr>
              <a:t> Significantly reduce the number of deaths and the number of people affected by disasters, with a focus on protecting the poor.</a:t>
            </a:r>
            <a:endParaRPr lang="hu-HU" sz="2200" dirty="0">
              <a:effectLst/>
              <a:latin typeface="Abadi" panose="020B0604020104020204" pitchFamily="34" charset="0"/>
              <a:ea typeface="Times New Roman" panose="02020603050405020304" pitchFamily="18" charset="0"/>
            </a:endParaRPr>
          </a:p>
        </p:txBody>
      </p:sp>
    </p:spTree>
    <p:extLst>
      <p:ext uri="{BB962C8B-B14F-4D97-AF65-F5344CB8AC3E}">
        <p14:creationId xmlns:p14="http://schemas.microsoft.com/office/powerpoint/2010/main" val="2196365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doboz 3">
            <a:extLst>
              <a:ext uri="{FF2B5EF4-FFF2-40B4-BE49-F238E27FC236}">
                <a16:creationId xmlns:a16="http://schemas.microsoft.com/office/drawing/2014/main" id="{D5DAE69B-AFE4-8E6E-E8AE-D32D1D441F7E}"/>
              </a:ext>
            </a:extLst>
          </p:cNvPr>
          <p:cNvSpPr txBox="1"/>
          <p:nvPr/>
        </p:nvSpPr>
        <p:spPr>
          <a:xfrm>
            <a:off x="1591294" y="692313"/>
            <a:ext cx="10189028" cy="5909310"/>
          </a:xfrm>
          <a:prstGeom prst="rect">
            <a:avLst/>
          </a:prstGeom>
          <a:noFill/>
        </p:spPr>
        <p:txBody>
          <a:bodyPr wrap="square">
            <a:spAutoFit/>
          </a:bodyPr>
          <a:lstStyle/>
          <a:p>
            <a:pPr lvl="0">
              <a:buSzPts val="1000"/>
              <a:tabLst>
                <a:tab pos="457200" algn="l"/>
              </a:tabLst>
            </a:pPr>
            <a:r>
              <a:rPr lang="en-GB" sz="2200" b="1" u="sng" dirty="0">
                <a:effectLst/>
                <a:latin typeface="Abadi" panose="020B0604020104020204" pitchFamily="34" charset="0"/>
                <a:ea typeface="Times New Roman" panose="02020603050405020304" pitchFamily="18" charset="0"/>
                <a:cs typeface="Arial" panose="020B0604020202020204" pitchFamily="34" charset="0"/>
              </a:rPr>
              <a:t>11.6 Environmental Impact of Cities</a:t>
            </a:r>
            <a:r>
              <a:rPr lang="en-GB" sz="2200" b="1" dirty="0">
                <a:effectLst/>
                <a:latin typeface="Abadi" panose="020B0604020104020204" pitchFamily="34" charset="0"/>
                <a:ea typeface="Times New Roman" panose="02020603050405020304" pitchFamily="18" charset="0"/>
                <a:cs typeface="Arial" panose="020B0604020202020204" pitchFamily="34" charset="0"/>
              </a:rPr>
              <a:t>:</a:t>
            </a:r>
            <a:r>
              <a:rPr lang="en-GB" sz="2200" dirty="0">
                <a:effectLst/>
                <a:latin typeface="Abadi" panose="020B0604020104020204" pitchFamily="34" charset="0"/>
                <a:ea typeface="Times New Roman" panose="02020603050405020304" pitchFamily="18" charset="0"/>
                <a:cs typeface="Arial" panose="020B0604020202020204" pitchFamily="34" charset="0"/>
              </a:rPr>
              <a:t> Reduce the adverse per capita environmental impact of cities, including air quality and waste management.</a:t>
            </a:r>
          </a:p>
          <a:p>
            <a:pPr lvl="0">
              <a:buSzPts val="1000"/>
              <a:tabLst>
                <a:tab pos="457200" algn="l"/>
              </a:tabLst>
            </a:pPr>
            <a:endParaRPr lang="hu-HU" sz="1200" dirty="0">
              <a:effectLst/>
              <a:latin typeface="Abadi" panose="020B0604020104020204" pitchFamily="34" charset="0"/>
              <a:ea typeface="Times New Roman" panose="02020603050405020304" pitchFamily="18" charset="0"/>
            </a:endParaRPr>
          </a:p>
          <a:p>
            <a:pPr lvl="0">
              <a:buSzPts val="1000"/>
              <a:tabLst>
                <a:tab pos="457200" algn="l"/>
              </a:tabLst>
            </a:pPr>
            <a:r>
              <a:rPr lang="en-GB" sz="2200" b="1" u="sng" dirty="0">
                <a:effectLst/>
                <a:latin typeface="Abadi" panose="020B0604020104020204" pitchFamily="34" charset="0"/>
                <a:ea typeface="Times New Roman" panose="02020603050405020304" pitchFamily="18" charset="0"/>
                <a:cs typeface="Arial" panose="020B0604020202020204" pitchFamily="34" charset="0"/>
              </a:rPr>
              <a:t>11.7 Green and Public Spaces</a:t>
            </a:r>
            <a:r>
              <a:rPr lang="en-GB" sz="2200" b="1" dirty="0">
                <a:effectLst/>
                <a:latin typeface="Abadi" panose="020B0604020104020204" pitchFamily="34" charset="0"/>
                <a:ea typeface="Times New Roman" panose="02020603050405020304" pitchFamily="18" charset="0"/>
                <a:cs typeface="Arial" panose="020B0604020202020204" pitchFamily="34" charset="0"/>
              </a:rPr>
              <a:t>:</a:t>
            </a:r>
            <a:r>
              <a:rPr lang="en-GB" sz="2200" dirty="0">
                <a:effectLst/>
                <a:latin typeface="Abadi" panose="020B0604020104020204" pitchFamily="34" charset="0"/>
                <a:ea typeface="Times New Roman" panose="02020603050405020304" pitchFamily="18" charset="0"/>
                <a:cs typeface="Arial" panose="020B0604020202020204" pitchFamily="34" charset="0"/>
              </a:rPr>
              <a:t> Provide universal access to safe, inclusive, and accessible, green, and public spaces.</a:t>
            </a:r>
          </a:p>
          <a:p>
            <a:pPr lvl="0">
              <a:buSzPts val="1000"/>
              <a:tabLst>
                <a:tab pos="457200" algn="l"/>
              </a:tabLst>
            </a:pPr>
            <a:endParaRPr lang="en-GB" sz="1200" dirty="0">
              <a:latin typeface="Abadi" panose="020B0604020104020204" pitchFamily="34" charset="0"/>
              <a:ea typeface="Times New Roman" panose="02020603050405020304" pitchFamily="18" charset="0"/>
              <a:cs typeface="Arial" panose="020B0604020202020204" pitchFamily="34" charset="0"/>
            </a:endParaRPr>
          </a:p>
          <a:p>
            <a:pPr lvl="0">
              <a:buSzPts val="1000"/>
              <a:tabLst>
                <a:tab pos="457200" algn="l"/>
              </a:tabLst>
            </a:pPr>
            <a:r>
              <a:rPr lang="en-GB" sz="2200" dirty="0">
                <a:latin typeface="Abadi" panose="020B0604020104020204" pitchFamily="34" charset="0"/>
              </a:rPr>
              <a:t>11.a Support </a:t>
            </a:r>
            <a:r>
              <a:rPr lang="en-GB" sz="2200" b="1" dirty="0">
                <a:latin typeface="Abadi" panose="020B0604020104020204" pitchFamily="34" charset="0"/>
              </a:rPr>
              <a:t>positive economic, social and environmental links between urban, peri-urban and rural areas</a:t>
            </a:r>
            <a:r>
              <a:rPr lang="en-GB" sz="2200" dirty="0">
                <a:latin typeface="Abadi" panose="020B0604020104020204" pitchFamily="34" charset="0"/>
              </a:rPr>
              <a:t> by strengthening national and regional development planning.</a:t>
            </a:r>
            <a:r>
              <a:rPr lang="hu-HU" sz="2200" dirty="0">
                <a:latin typeface="Abadi" panose="020B0604020104020204" pitchFamily="34" charset="0"/>
              </a:rPr>
              <a:t> </a:t>
            </a:r>
          </a:p>
          <a:p>
            <a:pPr lvl="0">
              <a:buSzPts val="1000"/>
              <a:tabLst>
                <a:tab pos="457200" algn="l"/>
              </a:tabLst>
            </a:pPr>
            <a:endParaRPr lang="en-GB" sz="1200" dirty="0">
              <a:latin typeface="Abadi" panose="020B0604020104020204" pitchFamily="34" charset="0"/>
              <a:ea typeface="Times New Roman" panose="02020603050405020304" pitchFamily="18" charset="0"/>
              <a:cs typeface="Arial" panose="020B0604020202020204" pitchFamily="34" charset="0"/>
            </a:endParaRPr>
          </a:p>
          <a:p>
            <a:pPr lvl="0">
              <a:buSzPts val="1000"/>
              <a:tabLst>
                <a:tab pos="457200" algn="l"/>
              </a:tabLst>
            </a:pPr>
            <a:r>
              <a:rPr lang="en-GB" sz="2200" dirty="0">
                <a:latin typeface="Abadi" panose="020B0604020104020204" pitchFamily="34" charset="0"/>
              </a:rPr>
              <a:t>11.b By 2020, substantially increase the number of </a:t>
            </a:r>
            <a:r>
              <a:rPr lang="en-GB" sz="2200" b="1" dirty="0">
                <a:latin typeface="Abadi" panose="020B0604020104020204" pitchFamily="34" charset="0"/>
              </a:rPr>
              <a:t>cities and human settlements adopting and implementing integrated policies and plans towards inclusion, resource efficiency, mitigation and adaptation to climate change, resilience to disasters, and develop and implement</a:t>
            </a:r>
            <a:r>
              <a:rPr lang="en-GB" sz="2200" dirty="0">
                <a:latin typeface="Abadi" panose="020B0604020104020204" pitchFamily="34" charset="0"/>
              </a:rPr>
              <a:t>, in line with the Sendai Framework for Disaster Risk Reduction 2015-2030, holistic disaster risk management at all levels.</a:t>
            </a:r>
            <a:r>
              <a:rPr lang="hu-HU" sz="2200" dirty="0">
                <a:latin typeface="Abadi" panose="020B0604020104020204" pitchFamily="34" charset="0"/>
              </a:rPr>
              <a:t> </a:t>
            </a:r>
          </a:p>
          <a:p>
            <a:pPr lvl="0">
              <a:buSzPts val="1000"/>
              <a:tabLst>
                <a:tab pos="457200" algn="l"/>
              </a:tabLst>
            </a:pPr>
            <a:endParaRPr lang="en-GB" sz="1200" dirty="0">
              <a:latin typeface="Abadi" panose="020B0604020104020204" pitchFamily="34" charset="0"/>
              <a:ea typeface="Times New Roman" panose="02020603050405020304" pitchFamily="18" charset="0"/>
              <a:cs typeface="Arial" panose="020B0604020202020204" pitchFamily="34" charset="0"/>
            </a:endParaRPr>
          </a:p>
          <a:p>
            <a:pPr lvl="0">
              <a:buSzPts val="1000"/>
              <a:tabLst>
                <a:tab pos="457200" algn="l"/>
              </a:tabLst>
            </a:pPr>
            <a:r>
              <a:rPr lang="en-GB" sz="2200" dirty="0">
                <a:latin typeface="Abadi" panose="020B0604020104020204" pitchFamily="34" charset="0"/>
              </a:rPr>
              <a:t>11.c Support least developed countries, including through financial and technical assistance, in </a:t>
            </a:r>
            <a:r>
              <a:rPr lang="en-GB" sz="2200" b="1" dirty="0">
                <a:latin typeface="Abadi" panose="020B0604020104020204" pitchFamily="34" charset="0"/>
              </a:rPr>
              <a:t>building sustainable and resilient buildings utilizing local materials</a:t>
            </a:r>
            <a:r>
              <a:rPr lang="en-GB" sz="2200" dirty="0">
                <a:latin typeface="Abadi" panose="020B0604020104020204" pitchFamily="34" charset="0"/>
              </a:rPr>
              <a:t>.</a:t>
            </a:r>
            <a:r>
              <a:rPr lang="hu-HU" sz="2200" dirty="0">
                <a:latin typeface="Abadi" panose="020B0604020104020204" pitchFamily="34" charset="0"/>
              </a:rPr>
              <a:t> </a:t>
            </a:r>
            <a:endParaRPr lang="en-GB" sz="2200" dirty="0">
              <a:latin typeface="Abadi" panose="020B0604020104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171872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a:extLst>
              <a:ext uri="{FF2B5EF4-FFF2-40B4-BE49-F238E27FC236}">
                <a16:creationId xmlns:a16="http://schemas.microsoft.com/office/drawing/2014/main" id="{80B51FDD-9CC7-4628-0D09-301B6F8E4793}"/>
              </a:ext>
            </a:extLst>
          </p:cNvPr>
          <p:cNvSpPr txBox="1"/>
          <p:nvPr/>
        </p:nvSpPr>
        <p:spPr>
          <a:xfrm>
            <a:off x="1638794" y="384245"/>
            <a:ext cx="10355284" cy="6124754"/>
          </a:xfrm>
          <a:prstGeom prst="rect">
            <a:avLst/>
          </a:prstGeom>
          <a:noFill/>
        </p:spPr>
        <p:txBody>
          <a:bodyPr wrap="square">
            <a:spAutoFit/>
          </a:bodyPr>
          <a:lstStyle/>
          <a:p>
            <a:pPr>
              <a:buNone/>
            </a:pPr>
            <a:r>
              <a:rPr lang="en-US" sz="3200" b="1"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What makes a settlement sustainable?</a:t>
            </a:r>
            <a:endParaRPr lang="en-US" sz="3200" kern="100" noProof="0" dirty="0">
              <a:effectLst/>
              <a:latin typeface="Abadi" panose="020B0604020104020204" pitchFamily="34" charset="0"/>
              <a:ea typeface="Aptos" panose="020B0004020202020204" pitchFamily="34" charset="0"/>
              <a:cs typeface="Times New Roman" panose="02020603050405020304" pitchFamily="18" charset="0"/>
            </a:endParaRPr>
          </a:p>
          <a:p>
            <a:pPr>
              <a:buNone/>
            </a:pPr>
            <a:r>
              <a:rPr lang="en-US" sz="2400"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 </a:t>
            </a:r>
            <a:endParaRPr lang="en-US" sz="2400" kern="100" noProof="0" dirty="0">
              <a:effectLst/>
              <a:latin typeface="Abadi" panose="020B0604020104020204" pitchFamily="34" charset="0"/>
              <a:ea typeface="Aptos" panose="020B0004020202020204" pitchFamily="34" charset="0"/>
              <a:cs typeface="Times New Roman" panose="02020603050405020304" pitchFamily="18" charset="0"/>
            </a:endParaRPr>
          </a:p>
          <a:p>
            <a:pPr>
              <a:buNone/>
            </a:pPr>
            <a:r>
              <a:rPr lang="en-US" sz="2400" b="1"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Smart cities</a:t>
            </a:r>
            <a:r>
              <a:rPr lang="en-US" sz="2400" b="1" kern="100" dirty="0">
                <a:solidFill>
                  <a:srgbClr val="212529"/>
                </a:solidFill>
                <a:latin typeface="Abadi" panose="020B0604020104020204" pitchFamily="34" charset="0"/>
                <a:ea typeface="Aptos" panose="020B0004020202020204" pitchFamily="34" charset="0"/>
                <a:cs typeface="Times New Roman" panose="02020603050405020304" pitchFamily="18" charset="0"/>
              </a:rPr>
              <a:t> </a:t>
            </a:r>
            <a:r>
              <a:rPr lang="en-US" sz="2400"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are committed to </a:t>
            </a:r>
            <a:r>
              <a:rPr lang="en-US" sz="2400" b="1"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systemic sustainability</a:t>
            </a:r>
            <a:r>
              <a:rPr lang="en-US" sz="2400"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 </a:t>
            </a:r>
            <a:r>
              <a:rPr lang="en-US" sz="2400" b="1"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transform energy systems </a:t>
            </a:r>
            <a:r>
              <a:rPr lang="en-US" sz="2400"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and devise mobility options to </a:t>
            </a:r>
            <a:r>
              <a:rPr lang="en-US" sz="2400" b="1"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counteract climate change</a:t>
            </a:r>
            <a:r>
              <a:rPr lang="en-US" sz="2400"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 offering </a:t>
            </a:r>
            <a:r>
              <a:rPr lang="en-US" sz="2400" b="1"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optimal quality of life</a:t>
            </a:r>
            <a:r>
              <a:rPr lang="en-US" sz="2400"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 to their citizens with </a:t>
            </a:r>
            <a:r>
              <a:rPr lang="en-US" sz="2400" b="1"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minimum use of resources</a:t>
            </a:r>
            <a:r>
              <a:rPr lang="en-US" sz="2400"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 additionally, engaging their inhabitants in co-developing new business models in support of the transition to energy-efficiency and a circular economy.</a:t>
            </a:r>
            <a:endParaRPr lang="en-US" sz="2400" kern="100" noProof="0" dirty="0">
              <a:effectLst/>
              <a:latin typeface="Abadi" panose="020B0604020104020204" pitchFamily="34" charset="0"/>
              <a:ea typeface="Aptos" panose="020B0004020202020204" pitchFamily="34" charset="0"/>
              <a:cs typeface="Times New Roman" panose="02020603050405020304" pitchFamily="18" charset="0"/>
            </a:endParaRPr>
          </a:p>
          <a:p>
            <a:pPr>
              <a:buNone/>
            </a:pPr>
            <a:r>
              <a:rPr lang="en-US" sz="2400"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 </a:t>
            </a:r>
            <a:endParaRPr lang="en-US" sz="2400" kern="100" noProof="0" dirty="0">
              <a:effectLst/>
              <a:latin typeface="Abadi" panose="020B0604020104020204" pitchFamily="34" charset="0"/>
              <a:ea typeface="Aptos" panose="020B0004020202020204" pitchFamily="34" charset="0"/>
              <a:cs typeface="Times New Roman" panose="02020603050405020304" pitchFamily="18" charset="0"/>
            </a:endParaRPr>
          </a:p>
          <a:p>
            <a:pPr>
              <a:buNone/>
            </a:pPr>
            <a:r>
              <a:rPr lang="en-US" sz="2400" b="1"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Urban resilience</a:t>
            </a:r>
            <a:r>
              <a:rPr lang="en-US" sz="2400" b="1" kern="100" dirty="0">
                <a:solidFill>
                  <a:srgbClr val="212529"/>
                </a:solidFill>
                <a:latin typeface="Abadi" panose="020B0604020104020204" pitchFamily="34" charset="0"/>
                <a:ea typeface="Aptos" panose="020B0004020202020204" pitchFamily="34" charset="0"/>
                <a:cs typeface="Times New Roman" panose="02020603050405020304" pitchFamily="18" charset="0"/>
              </a:rPr>
              <a:t> </a:t>
            </a:r>
            <a:r>
              <a:rPr lang="en-US" sz="2400"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is the ability of urban systems to maintain stability during stress and the flexibility to adapt to changing conditions.</a:t>
            </a:r>
            <a:endParaRPr lang="en-US" sz="2400" kern="100" noProof="0" dirty="0">
              <a:effectLst/>
              <a:latin typeface="Abadi" panose="020B0604020104020204" pitchFamily="34" charset="0"/>
              <a:ea typeface="Aptos" panose="020B0004020202020204" pitchFamily="34" charset="0"/>
              <a:cs typeface="Times New Roman" panose="02020603050405020304" pitchFamily="18" charset="0"/>
            </a:endParaRPr>
          </a:p>
          <a:p>
            <a:pPr>
              <a:buNone/>
            </a:pPr>
            <a:r>
              <a:rPr lang="en-US" sz="2400"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 </a:t>
            </a:r>
            <a:endParaRPr lang="en-US" sz="2400" kern="100" noProof="0" dirty="0">
              <a:effectLst/>
              <a:latin typeface="Abadi" panose="020B0604020104020204" pitchFamily="34" charset="0"/>
              <a:ea typeface="Aptos" panose="020B0004020202020204" pitchFamily="34" charset="0"/>
              <a:cs typeface="Times New Roman" panose="02020603050405020304" pitchFamily="18" charset="0"/>
            </a:endParaRPr>
          </a:p>
          <a:p>
            <a:pPr>
              <a:buNone/>
            </a:pPr>
            <a:r>
              <a:rPr lang="en-US" sz="2400"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We need to build more resilient systems and infrastructures in our communities to </a:t>
            </a:r>
            <a:r>
              <a:rPr lang="en-US" sz="2400" b="1"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prepare for more frequent natural disasters </a:t>
            </a:r>
            <a:r>
              <a:rPr lang="en-US" sz="2400" kern="100" noProof="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as a result of the climate crises and possible future public health challenges, such as pandemics.</a:t>
            </a:r>
            <a:endParaRPr lang="en-US" sz="2400" kern="100" noProof="0" dirty="0">
              <a:effectLst/>
              <a:latin typeface="Abadi" panose="020B0604020104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22163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zövegdoboz 2">
            <a:extLst>
              <a:ext uri="{FF2B5EF4-FFF2-40B4-BE49-F238E27FC236}">
                <a16:creationId xmlns:a16="http://schemas.microsoft.com/office/drawing/2014/main" id="{4CBD3100-E0B0-4066-794F-992ECEA0699A}"/>
              </a:ext>
            </a:extLst>
          </p:cNvPr>
          <p:cNvSpPr txBox="1"/>
          <p:nvPr/>
        </p:nvSpPr>
        <p:spPr>
          <a:xfrm>
            <a:off x="1698171" y="744095"/>
            <a:ext cx="9440884" cy="4647426"/>
          </a:xfrm>
          <a:prstGeom prst="rect">
            <a:avLst/>
          </a:prstGeom>
          <a:noFill/>
        </p:spPr>
        <p:txBody>
          <a:bodyPr wrap="square">
            <a:spAutoFit/>
          </a:bodyPr>
          <a:lstStyle/>
          <a:p>
            <a:pPr>
              <a:buNone/>
            </a:pPr>
            <a:r>
              <a:rPr lang="en-US" sz="3200" b="1" kern="10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Potential Contribution by Municipalities</a:t>
            </a:r>
          </a:p>
          <a:p>
            <a:pPr>
              <a:buNone/>
            </a:pPr>
            <a:r>
              <a:rPr lang="en-US" sz="2400" kern="10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 </a:t>
            </a:r>
            <a:endParaRPr lang="hu-HU" sz="2400" kern="100" dirty="0">
              <a:effectLst/>
              <a:latin typeface="Abadi" panose="020B0604020104020204" pitchFamily="34" charset="0"/>
              <a:ea typeface="Aptos" panose="020B0004020202020204" pitchFamily="34" charset="0"/>
              <a:cs typeface="Times New Roman" panose="02020603050405020304" pitchFamily="18" charset="0"/>
            </a:endParaRPr>
          </a:p>
          <a:p>
            <a:pPr>
              <a:buNone/>
            </a:pPr>
            <a:r>
              <a:rPr lang="en-US" sz="2400" kern="10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The purpose of municipalities is to plan, manage, and improve public work and services to the community. There is no more important SDG than this one for the work of and for the city. </a:t>
            </a:r>
          </a:p>
          <a:p>
            <a:pPr>
              <a:buNone/>
            </a:pPr>
            <a:endParaRPr lang="en-US" sz="2400" kern="100" dirty="0">
              <a:solidFill>
                <a:srgbClr val="212529"/>
              </a:solidFill>
              <a:effectLst/>
              <a:latin typeface="Abadi" panose="020B0604020104020204" pitchFamily="34" charset="0"/>
              <a:ea typeface="Aptos" panose="020B0004020202020204" pitchFamily="34" charset="0"/>
              <a:cs typeface="Times New Roman" panose="02020603050405020304" pitchFamily="18" charset="0"/>
            </a:endParaRPr>
          </a:p>
          <a:p>
            <a:pPr>
              <a:buNone/>
            </a:pPr>
            <a:r>
              <a:rPr lang="en-US" sz="2400" kern="10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The tasks for municipalities for SDG 11 are manifold and encompass the social, the ecological, and the economic dynamics of systemic sustainability.</a:t>
            </a:r>
            <a:endParaRPr lang="hu-HU" sz="2400" kern="100" dirty="0">
              <a:effectLst/>
              <a:latin typeface="Abadi" panose="020B0604020104020204" pitchFamily="34" charset="0"/>
              <a:ea typeface="Aptos" panose="020B0004020202020204" pitchFamily="34" charset="0"/>
              <a:cs typeface="Times New Roman" panose="02020603050405020304" pitchFamily="18" charset="0"/>
            </a:endParaRPr>
          </a:p>
          <a:p>
            <a:pPr>
              <a:buNone/>
            </a:pPr>
            <a:r>
              <a:rPr lang="en-US" sz="2400" kern="100" dirty="0">
                <a:solidFill>
                  <a:srgbClr val="212529"/>
                </a:solidFill>
                <a:effectLst/>
                <a:latin typeface="Abadi" panose="020B0604020104020204" pitchFamily="34" charset="0"/>
                <a:ea typeface="Aptos" panose="020B0004020202020204" pitchFamily="34" charset="0"/>
                <a:cs typeface="Times New Roman" panose="02020603050405020304" pitchFamily="18" charset="0"/>
              </a:rPr>
              <a:t> </a:t>
            </a:r>
            <a:endParaRPr lang="hu-HU" sz="2400" kern="100" dirty="0">
              <a:effectLst/>
              <a:latin typeface="Abadi" panose="020B0604020104020204" pitchFamily="34" charset="0"/>
              <a:ea typeface="Aptos" panose="020B0004020202020204" pitchFamily="34" charset="0"/>
              <a:cs typeface="Times New Roman" panose="02020603050405020304" pitchFamily="18" charset="0"/>
            </a:endParaRPr>
          </a:p>
          <a:p>
            <a:pPr>
              <a:buNone/>
            </a:pPr>
            <a:r>
              <a:rPr lang="en-US" sz="2400" b="1" kern="100" dirty="0">
                <a:solidFill>
                  <a:srgbClr val="FF0000"/>
                </a:solidFill>
                <a:effectLst/>
                <a:latin typeface="Abadi" panose="020B0604020104020204" pitchFamily="34" charset="0"/>
                <a:ea typeface="Aptos" panose="020B0004020202020204" pitchFamily="34" charset="0"/>
                <a:cs typeface="Times New Roman" panose="02020603050405020304" pitchFamily="18" charset="0"/>
              </a:rPr>
              <a:t>We need to work together and support each other in order to make our cities and communities healthy, safe and regenerative!</a:t>
            </a:r>
            <a:endParaRPr lang="hu-HU" sz="2400" b="1" kern="100" dirty="0">
              <a:solidFill>
                <a:srgbClr val="FF0000"/>
              </a:solidFill>
              <a:effectLst/>
              <a:latin typeface="Abadi" panose="020B0604020104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52981671"/>
      </p:ext>
    </p:extLst>
  </p:cSld>
  <p:clrMapOvr>
    <a:masterClrMapping/>
  </p:clrMapOvr>
</p:sld>
</file>

<file path=ppt/theme/theme1.xml><?xml version="1.0" encoding="utf-8"?>
<a:theme xmlns:a="http://schemas.openxmlformats.org/drawingml/2006/main" name="Szálak">
  <a:themeElements>
    <a:clrScheme name="Szálak">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Szála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zálak">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3818</TotalTime>
  <Words>1438</Words>
  <Application>Microsoft Macintosh PowerPoint</Application>
  <PresentationFormat>Szélesvásznú</PresentationFormat>
  <Paragraphs>130</Paragraphs>
  <Slides>15</Slides>
  <Notes>0</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15</vt:i4>
      </vt:variant>
    </vt:vector>
  </HeadingPairs>
  <TitlesOfParts>
    <vt:vector size="22" baseType="lpstr">
      <vt:lpstr>Abadi</vt:lpstr>
      <vt:lpstr>Arial</vt:lpstr>
      <vt:lpstr>Century Gothic</vt:lpstr>
      <vt:lpstr>Courier New</vt:lpstr>
      <vt:lpstr>Symbol</vt:lpstr>
      <vt:lpstr>Wingdings 3</vt:lpstr>
      <vt:lpstr>Szálak</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Ors Szokolay</dc:creator>
  <cp:lastModifiedBy>Ors Szokolay</cp:lastModifiedBy>
  <cp:revision>3</cp:revision>
  <cp:lastPrinted>2026-04-20T18:20:05Z</cp:lastPrinted>
  <dcterms:created xsi:type="dcterms:W3CDTF">2026-04-20T14:30:43Z</dcterms:created>
  <dcterms:modified xsi:type="dcterms:W3CDTF">2026-04-23T06:35:01Z</dcterms:modified>
</cp:coreProperties>
</file>