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1" r:id="rId5"/>
    <p:sldId id="272" r:id="rId6"/>
    <p:sldId id="260" r:id="rId7"/>
    <p:sldId id="262" r:id="rId8"/>
    <p:sldId id="263" r:id="rId9"/>
    <p:sldId id="258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elhaszn&#225;l&#243;\Dokumentumok\Kata\Szoc%20Gazd%20Men\II%20felev%20tarsadalmi%20hat&#225;s\Rigac%20kutat&#225;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7804025572965468"/>
          <c:y val="6.4200778244866988E-2"/>
          <c:w val="0.60189018786156256"/>
          <c:h val="0.90710096836173848"/>
        </c:manualLayout>
      </c:layout>
      <c:pie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3.0440835520560077E-2"/>
                  <c:y val="-4.7686643336249827E-2"/>
                </c:manualLayout>
              </c:layout>
              <c:showVal val="1"/>
            </c:dLbl>
            <c:dLbl>
              <c:idx val="1"/>
              <c:layout>
                <c:manualLayout>
                  <c:x val="-4.8944116360454738E-2"/>
                  <c:y val="-2.289661708953061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statisztika!$C$2:$D$2</c:f>
              <c:strCache>
                <c:ptCount val="2"/>
                <c:pt idx="0">
                  <c:v>férfi</c:v>
                </c:pt>
                <c:pt idx="1">
                  <c:v>Nő</c:v>
                </c:pt>
              </c:strCache>
            </c:strRef>
          </c:cat>
          <c:val>
            <c:numRef>
              <c:f>statisztika!$C$4:$D$4</c:f>
              <c:numCache>
                <c:formatCode>0%</c:formatCode>
                <c:ptCount val="2"/>
                <c:pt idx="0">
                  <c:v>0.44000000000000028</c:v>
                </c:pt>
                <c:pt idx="1">
                  <c:v>0.56000000000000005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84339437734659239"/>
          <c:y val="0.5454563837015961"/>
          <c:w val="0.13885593627778733"/>
          <c:h val="0.33709199963097192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8581257733346448"/>
          <c:y val="0.11816577077713271"/>
          <c:w val="0.50778523546789778"/>
          <c:h val="0.85981885631632005"/>
        </c:manualLayout>
      </c:layout>
      <c:pie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3.1757701339964084E-2"/>
                  <c:y val="-5.9432695913011209E-2"/>
                </c:manualLayout>
              </c:layout>
              <c:showVal val="1"/>
            </c:dLbl>
            <c:dLbl>
              <c:idx val="2"/>
              <c:layout>
                <c:manualLayout>
                  <c:x val="-0.11794750656167979"/>
                  <c:y val="1.1295463067116623E-2"/>
                </c:manualLayout>
              </c:layout>
              <c:showVal val="1"/>
            </c:dLbl>
            <c:dLbl>
              <c:idx val="3"/>
              <c:layout>
                <c:manualLayout>
                  <c:x val="-8.2583229727862962E-3"/>
                  <c:y val="1.0858642669666291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statisztika!$D$5:$G$5</c:f>
              <c:strCache>
                <c:ptCount val="4"/>
                <c:pt idx="0">
                  <c:v>0-26</c:v>
                </c:pt>
                <c:pt idx="1">
                  <c:v>27-40</c:v>
                </c:pt>
                <c:pt idx="2">
                  <c:v>41-60</c:v>
                </c:pt>
                <c:pt idx="3">
                  <c:v>61 - felet</c:v>
                </c:pt>
              </c:strCache>
            </c:strRef>
          </c:cat>
          <c:val>
            <c:numRef>
              <c:f>statisztika!$D$7:$G$7</c:f>
              <c:numCache>
                <c:formatCode>0%</c:formatCode>
                <c:ptCount val="4"/>
                <c:pt idx="0">
                  <c:v>0.12000000000000002</c:v>
                </c:pt>
                <c:pt idx="1">
                  <c:v>0.18000000000000024</c:v>
                </c:pt>
                <c:pt idx="2">
                  <c:v>0.5</c:v>
                </c:pt>
                <c:pt idx="3">
                  <c:v>0.2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7191983610349535"/>
          <c:y val="0.14275742542548742"/>
          <c:w val="0.22388362026236658"/>
          <c:h val="0.58385684984952557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3.1757701339964084E-2"/>
                  <c:y val="-5.9432695913011209E-2"/>
                </c:manualLayout>
              </c:layout>
              <c:showVal val="1"/>
            </c:dLbl>
            <c:dLbl>
              <c:idx val="2"/>
              <c:layout>
                <c:manualLayout>
                  <c:x val="3.2929686420776441E-2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3.508771929824568E-3"/>
                  <c:y val="0.1963239595050619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statisztika!$B$8:$F$8</c:f>
              <c:strCache>
                <c:ptCount val="5"/>
                <c:pt idx="0">
                  <c:v>nincs végzettség</c:v>
                </c:pt>
                <c:pt idx="1">
                  <c:v>8 általános</c:v>
                </c:pt>
                <c:pt idx="2">
                  <c:v>szakmunkás</c:v>
                </c:pt>
                <c:pt idx="3">
                  <c:v>érettségi</c:v>
                </c:pt>
                <c:pt idx="4">
                  <c:v>felsőfokú végzettség</c:v>
                </c:pt>
              </c:strCache>
            </c:strRef>
          </c:cat>
          <c:val>
            <c:numRef>
              <c:f>statisztika!$B$10:$F$10</c:f>
              <c:numCache>
                <c:formatCode>0%</c:formatCode>
                <c:ptCount val="5"/>
                <c:pt idx="0">
                  <c:v>6.0000000000000032E-2</c:v>
                </c:pt>
                <c:pt idx="1">
                  <c:v>0.14000000000000001</c:v>
                </c:pt>
                <c:pt idx="2">
                  <c:v>0.38000000000000062</c:v>
                </c:pt>
                <c:pt idx="3">
                  <c:v>0.34</c:v>
                </c:pt>
                <c:pt idx="4">
                  <c:v>8.0000000000000043E-2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8394789467836903"/>
          <c:y val="4.6158563555227114E-2"/>
          <c:w val="0.29488779024552825"/>
          <c:h val="0.7610384786735832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3.1757701339964084E-2"/>
                  <c:y val="-5.9432695913011209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78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statisztika!$C$12:$G$12</c:f>
              <c:strCache>
                <c:ptCount val="5"/>
                <c:pt idx="0">
                  <c:v>tanuló</c:v>
                </c:pt>
                <c:pt idx="1">
                  <c:v>alkalmazott</c:v>
                </c:pt>
                <c:pt idx="2">
                  <c:v>vállalkozó</c:v>
                </c:pt>
                <c:pt idx="3">
                  <c:v>nyugdíjas</c:v>
                </c:pt>
                <c:pt idx="4">
                  <c:v>munkanélküli</c:v>
                </c:pt>
              </c:strCache>
            </c:strRef>
          </c:cat>
          <c:val>
            <c:numRef>
              <c:f>statisztika!$C$14:$G$14</c:f>
              <c:numCache>
                <c:formatCode>0%</c:formatCode>
                <c:ptCount val="5"/>
                <c:pt idx="0">
                  <c:v>8.0000000000000043E-2</c:v>
                </c:pt>
                <c:pt idx="1">
                  <c:v>0.66000000000000136</c:v>
                </c:pt>
                <c:pt idx="2">
                  <c:v>6.0000000000000032E-2</c:v>
                </c:pt>
                <c:pt idx="3">
                  <c:v>0.18000000000000024</c:v>
                </c:pt>
                <c:pt idx="4">
                  <c:v>2.0000000000000011E-2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12037392174162"/>
          <c:y val="7.564503804113093E-2"/>
          <c:w val="0.31282689950289333"/>
          <c:h val="0.74089327441664765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389037710492374"/>
          <c:y val="9.3651164698162759E-2"/>
          <c:w val="0.64543658846767848"/>
          <c:h val="0.73367987204724461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-2.7891421467053566E-2"/>
                  <c:y val="-8.8004124484439852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78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statisztika!$G$19:$H$19</c:f>
              <c:numCache>
                <c:formatCode>0%</c:formatCode>
                <c:ptCount val="2"/>
                <c:pt idx="0">
                  <c:v>0.48000000000000032</c:v>
                </c:pt>
                <c:pt idx="1">
                  <c:v>0.52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82549302389832868"/>
          <c:y val="0.10377465316835421"/>
          <c:w val="0.15345434452272513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1511333810546406"/>
          <c:y val="0.14260478994397449"/>
          <c:w val="0.6188260558339298"/>
          <c:h val="0.66888401288745691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88E-2"/>
                  <c:y val="-4.7686643336249807E-2"/>
                </c:manualLayout>
              </c:layout>
              <c:showVal val="1"/>
            </c:dLbl>
            <c:dLbl>
              <c:idx val="1"/>
              <c:layout>
                <c:manualLayout>
                  <c:x val="-2.7891421467053583E-2"/>
                  <c:y val="-8.8004124484439922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82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81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statisztika!$G$23:$H$23</c:f>
              <c:numCache>
                <c:formatCode>0%</c:formatCode>
                <c:ptCount val="2"/>
                <c:pt idx="0">
                  <c:v>0.42000000000000032</c:v>
                </c:pt>
                <c:pt idx="1">
                  <c:v>0.58000000000000007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82549302389832868"/>
          <c:y val="0.10377465316835424"/>
          <c:w val="0.1534543445227253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6.9040703245427798E-2"/>
          <c:y val="0.12548120674104926"/>
          <c:w val="0.64266163912609564"/>
          <c:h val="0.70469461587571858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-2.7891421467053566E-2"/>
                  <c:y val="-8.8004124484439852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78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statisztika!$G$28:$H$28</c:f>
              <c:numCache>
                <c:formatCode>0%</c:formatCode>
                <c:ptCount val="2"/>
                <c:pt idx="0">
                  <c:v>0.24000000000000021</c:v>
                </c:pt>
                <c:pt idx="1">
                  <c:v>0.76000000000000123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9101955565413473"/>
          <c:y val="0.1089224657728597"/>
          <c:w val="0.15345434452272513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31230565848386632"/>
          <c:y val="0.11774758663641621"/>
          <c:w val="0.57335621580178153"/>
          <c:h val="0.81366751189999553"/>
        </c:manualLayout>
      </c:layout>
      <c:barChart>
        <c:barDir val="bar"/>
        <c:grouping val="clustered"/>
        <c:ser>
          <c:idx val="1"/>
          <c:order val="0"/>
          <c:tx>
            <c:strRef>
              <c:f>statisztika!$A$48</c:f>
              <c:strCache>
                <c:ptCount val="1"/>
                <c:pt idx="0">
                  <c:v>Módussz</c:v>
                </c:pt>
              </c:strCache>
            </c:strRef>
          </c:tx>
          <c:cat>
            <c:strRef>
              <c:f>(statisztika!$B$47;statisztika!$H$47)</c:f>
              <c:strCache>
                <c:ptCount val="2"/>
                <c:pt idx="0">
                  <c:v>Gazdaságfejlesztési program</c:v>
                </c:pt>
                <c:pt idx="1">
                  <c:v>"Házunk tája" program</c:v>
                </c:pt>
              </c:strCache>
            </c:strRef>
          </c:cat>
          <c:val>
            <c:numRef>
              <c:f>(statisztika!$B$48;statisztika!$H$48)</c:f>
              <c:numCache>
                <c:formatCode>General</c:formatCode>
                <c:ptCount val="2"/>
                <c:pt idx="0">
                  <c:v>5</c:v>
                </c:pt>
                <c:pt idx="1">
                  <c:v>6</c:v>
                </c:pt>
              </c:numCache>
            </c:numRef>
          </c:val>
        </c:ser>
        <c:ser>
          <c:idx val="2"/>
          <c:order val="1"/>
          <c:tx>
            <c:strRef>
              <c:f>statisztika!$A$49</c:f>
              <c:strCache>
                <c:ptCount val="1"/>
                <c:pt idx="0">
                  <c:v>Átlag</c:v>
                </c:pt>
              </c:strCache>
            </c:strRef>
          </c:tx>
          <c:dLbls>
            <c:showVal val="1"/>
          </c:dLbls>
          <c:cat>
            <c:strRef>
              <c:f>(statisztika!$B$47;statisztika!$H$47)</c:f>
              <c:strCache>
                <c:ptCount val="2"/>
                <c:pt idx="0">
                  <c:v>Gazdaságfejlesztési program</c:v>
                </c:pt>
                <c:pt idx="1">
                  <c:v>"Házunk tája" program</c:v>
                </c:pt>
              </c:strCache>
            </c:strRef>
          </c:cat>
          <c:val>
            <c:numRef>
              <c:f>(statisztika!$B$49;statisztika!$H$49)</c:f>
              <c:numCache>
                <c:formatCode>General</c:formatCode>
                <c:ptCount val="2"/>
                <c:pt idx="0">
                  <c:v>4.8</c:v>
                </c:pt>
                <c:pt idx="1">
                  <c:v>5.38</c:v>
                </c:pt>
              </c:numCache>
            </c:numRef>
          </c:val>
        </c:ser>
        <c:ser>
          <c:idx val="3"/>
          <c:order val="2"/>
          <c:tx>
            <c:strRef>
              <c:f>statisztika!$A$50</c:f>
              <c:strCache>
                <c:ptCount val="1"/>
                <c:pt idx="0">
                  <c:v>Szórás</c:v>
                </c:pt>
              </c:strCache>
            </c:strRef>
          </c:tx>
          <c:dLbls>
            <c:showVal val="1"/>
          </c:dLbls>
          <c:cat>
            <c:strRef>
              <c:f>(statisztika!$B$47;statisztika!$H$47)</c:f>
              <c:strCache>
                <c:ptCount val="2"/>
                <c:pt idx="0">
                  <c:v>Gazdaságfejlesztési program</c:v>
                </c:pt>
                <c:pt idx="1">
                  <c:v>"Házunk tája" program</c:v>
                </c:pt>
              </c:strCache>
            </c:strRef>
          </c:cat>
          <c:val>
            <c:numRef>
              <c:f>(statisztika!$B$50;statisztika!$H$50)</c:f>
              <c:numCache>
                <c:formatCode>0.00</c:formatCode>
                <c:ptCount val="2"/>
                <c:pt idx="0">
                  <c:v>1.0879675865519869</c:v>
                </c:pt>
                <c:pt idx="1">
                  <c:v>1.0079277589921471</c:v>
                </c:pt>
              </c:numCache>
            </c:numRef>
          </c:val>
        </c:ser>
        <c:axId val="85520384"/>
        <c:axId val="93970432"/>
      </c:barChart>
      <c:catAx>
        <c:axId val="85520384"/>
        <c:scaling>
          <c:orientation val="maxMin"/>
        </c:scaling>
        <c:axPos val="l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93970432"/>
        <c:crosses val="autoZero"/>
        <c:auto val="1"/>
        <c:lblAlgn val="ctr"/>
        <c:lblOffset val="100"/>
      </c:catAx>
      <c:valAx>
        <c:axId val="93970432"/>
        <c:scaling>
          <c:orientation val="minMax"/>
          <c:max val="6"/>
          <c:min val="1"/>
        </c:scaling>
        <c:axPos val="t"/>
        <c:majorGridlines/>
        <c:numFmt formatCode="General" sourceLinked="1"/>
        <c:tickLblPos val="nextTo"/>
        <c:crossAx val="85520384"/>
        <c:crosses val="autoZero"/>
        <c:crossBetween val="between"/>
        <c:majorUnit val="1"/>
      </c:valAx>
    </c:plotArea>
    <c:legend>
      <c:legendPos val="r"/>
      <c:layout>
        <c:manualLayout>
          <c:xMode val="edge"/>
          <c:yMode val="edge"/>
          <c:x val="0.86891288405125655"/>
          <c:y val="0.32405106988745247"/>
          <c:w val="0.13012139107611548"/>
          <c:h val="0.24519204590951552"/>
        </c:manualLayout>
      </c:layout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6639535847492781"/>
          <c:y val="9.2314089284197196E-2"/>
          <c:w val="0.64904484297066412"/>
          <c:h val="0.72540305979074216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35E-2"/>
                  <c:y val="-4.7686643336249758E-2"/>
                </c:manualLayout>
              </c:layout>
              <c:showVal val="1"/>
            </c:dLbl>
            <c:dLbl>
              <c:idx val="1"/>
              <c:layout>
                <c:manualLayout>
                  <c:x val="-7.3764332090067691E-2"/>
                  <c:y val="4.5329208848893902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22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29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statisztika!$G$32:$H$32</c:f>
              <c:numCache>
                <c:formatCode>0%</c:formatCode>
                <c:ptCount val="2"/>
                <c:pt idx="0">
                  <c:v>0.92</c:v>
                </c:pt>
                <c:pt idx="1">
                  <c:v>8.0000000000000043E-2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82549302389832868"/>
          <c:y val="0.10377465316835417"/>
          <c:w val="0.15345434452272488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1970932968232285"/>
          <c:y val="0.17430375383127364"/>
          <c:w val="0.65572861185358489"/>
          <c:h val="0.65572861185358489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-0.18578643459041413"/>
                  <c:y val="-0.10228983877015373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78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statisztika!$G$36:$H$36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3212085912022851"/>
          <c:y val="0.11933682205245169"/>
          <c:w val="0.24682633302182111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16639535847492792"/>
          <c:y val="8.4849291003042338E-2"/>
          <c:w val="0.67241252473448898"/>
          <c:h val="0.7265185057817134"/>
        </c:manualLayout>
      </c:layout>
      <c:pieChart>
        <c:varyColors val="1"/>
        <c:ser>
          <c:idx val="0"/>
          <c:order val="0"/>
          <c:explosion val="19"/>
          <c:dLbls>
            <c:dLbl>
              <c:idx val="0"/>
              <c:layout>
                <c:manualLayout>
                  <c:x val="3.0440835520560063E-2"/>
                  <c:y val="-4.7686643336249793E-2"/>
                </c:manualLayout>
              </c:layout>
              <c:showVal val="1"/>
            </c:dLbl>
            <c:dLbl>
              <c:idx val="1"/>
              <c:layout>
                <c:manualLayout>
                  <c:x val="-7.3764332090067691E-2"/>
                  <c:y val="4.5329208848893902E-2"/>
                </c:manualLayout>
              </c:layout>
              <c:showVal val="1"/>
            </c:dLbl>
            <c:dLbl>
              <c:idx val="2"/>
              <c:layout>
                <c:manualLayout>
                  <c:x val="1.3507390523552977E-3"/>
                  <c:y val="5.4152605924259523E-2"/>
                </c:manualLayout>
              </c:layout>
              <c:showVal val="1"/>
            </c:dLbl>
            <c:dLbl>
              <c:idx val="3"/>
              <c:layout>
                <c:manualLayout>
                  <c:x val="-3.8596491228070177E-2"/>
                  <c:y val="6.2990626171728778E-2"/>
                </c:manualLayout>
              </c:layout>
              <c:showVal val="1"/>
            </c:dLbl>
            <c:dLbl>
              <c:idx val="4"/>
              <c:layout>
                <c:manualLayout>
                  <c:x val="-2.3607404337615677E-2"/>
                  <c:y val="-5.8207724034495863E-3"/>
                </c:manualLayout>
              </c:layout>
              <c:showVal val="1"/>
            </c:dLbl>
            <c:showVal val="1"/>
            <c:showLeaderLines val="1"/>
          </c:dLbls>
          <c:cat>
            <c:strRef>
              <c:f>statisztika!$G$17:$H$17</c:f>
              <c:strCache>
                <c:ptCount val="2"/>
                <c:pt idx="0">
                  <c:v>Igen</c:v>
                </c:pt>
                <c:pt idx="1">
                  <c:v>Nem</c:v>
                </c:pt>
              </c:strCache>
            </c:strRef>
          </c:cat>
          <c:val>
            <c:numRef>
              <c:f>statisztika!$G$44:$H$44</c:f>
              <c:numCache>
                <c:formatCode>0%</c:formatCode>
                <c:ptCount val="2"/>
                <c:pt idx="0">
                  <c:v>0.78</c:v>
                </c:pt>
                <c:pt idx="1">
                  <c:v>0.22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82549302389832868"/>
          <c:y val="0.10377465316835421"/>
          <c:w val="0.15345434452272513"/>
          <c:h val="0.61149793775778061"/>
        </c:manualLayout>
      </c:layout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3463056261347649"/>
          <c:y val="9.3438187318666821E-2"/>
          <c:w val="0.55103665880497743"/>
          <c:h val="0.86553377999165337"/>
        </c:manualLayout>
      </c:layout>
      <c:barChart>
        <c:barDir val="bar"/>
        <c:grouping val="clustered"/>
        <c:ser>
          <c:idx val="1"/>
          <c:order val="0"/>
          <c:tx>
            <c:strRef>
              <c:f>statisztika!$A$48</c:f>
              <c:strCache>
                <c:ptCount val="1"/>
                <c:pt idx="0">
                  <c:v>Módussz</c:v>
                </c:pt>
              </c:strCache>
            </c:strRef>
          </c:tx>
          <c:cat>
            <c:strRef>
              <c:f>statisztika!$C$47:$G$47</c:f>
              <c:strCache>
                <c:ptCount val="5"/>
                <c:pt idx="0">
                  <c:v>Mennyire tetszik, hogy van a Rigac</c:v>
                </c:pt>
                <c:pt idx="1">
                  <c:v>Mennyire szeret fizetni Rigaccal</c:v>
                </c:pt>
                <c:pt idx="2">
                  <c:v>Rigac használati gyakorisága</c:v>
                </c:pt>
                <c:pt idx="3">
                  <c:v>Elfogadási lehetőségek száma</c:v>
                </c:pt>
                <c:pt idx="4">
                  <c:v>Jelent-e javulást család életében</c:v>
                </c:pt>
              </c:strCache>
            </c:strRef>
          </c:cat>
          <c:val>
            <c:numRef>
              <c:f>statisztika!$C$48:$G$48</c:f>
              <c:numCache>
                <c:formatCode>General</c:formatCode>
                <c:ptCount val="5"/>
                <c:pt idx="0">
                  <c:v>6</c:v>
                </c:pt>
                <c:pt idx="1">
                  <c:v>6</c:v>
                </c:pt>
                <c:pt idx="2">
                  <c:v>6</c:v>
                </c:pt>
                <c:pt idx="3">
                  <c:v>6</c:v>
                </c:pt>
                <c:pt idx="4">
                  <c:v>3</c:v>
                </c:pt>
              </c:numCache>
            </c:numRef>
          </c:val>
        </c:ser>
        <c:ser>
          <c:idx val="2"/>
          <c:order val="1"/>
          <c:tx>
            <c:strRef>
              <c:f>statisztika!$A$49</c:f>
              <c:strCache>
                <c:ptCount val="1"/>
                <c:pt idx="0">
                  <c:v>Átlag</c:v>
                </c:pt>
              </c:strCache>
            </c:strRef>
          </c:tx>
          <c:dLbls>
            <c:showVal val="1"/>
          </c:dLbls>
          <c:cat>
            <c:strRef>
              <c:f>statisztika!$C$47:$G$47</c:f>
              <c:strCache>
                <c:ptCount val="5"/>
                <c:pt idx="0">
                  <c:v>Mennyire tetszik, hogy van a Rigac</c:v>
                </c:pt>
                <c:pt idx="1">
                  <c:v>Mennyire szeret fizetni Rigaccal</c:v>
                </c:pt>
                <c:pt idx="2">
                  <c:v>Rigac használati gyakorisága</c:v>
                </c:pt>
                <c:pt idx="3">
                  <c:v>Elfogadási lehetőségek száma</c:v>
                </c:pt>
                <c:pt idx="4">
                  <c:v>Jelent-e javulást család életében</c:v>
                </c:pt>
              </c:strCache>
            </c:strRef>
          </c:cat>
          <c:val>
            <c:numRef>
              <c:f>statisztika!$C$49:$G$49</c:f>
              <c:numCache>
                <c:formatCode>General</c:formatCode>
                <c:ptCount val="5"/>
                <c:pt idx="0">
                  <c:v>5.1199999999999966</c:v>
                </c:pt>
                <c:pt idx="1">
                  <c:v>4.7</c:v>
                </c:pt>
                <c:pt idx="2">
                  <c:v>4.5199999999999996</c:v>
                </c:pt>
                <c:pt idx="3">
                  <c:v>4.54</c:v>
                </c:pt>
                <c:pt idx="4">
                  <c:v>3.3</c:v>
                </c:pt>
              </c:numCache>
            </c:numRef>
          </c:val>
        </c:ser>
        <c:ser>
          <c:idx val="3"/>
          <c:order val="2"/>
          <c:tx>
            <c:strRef>
              <c:f>statisztika!$A$50</c:f>
              <c:strCache>
                <c:ptCount val="1"/>
                <c:pt idx="0">
                  <c:v>Szórás</c:v>
                </c:pt>
              </c:strCache>
            </c:strRef>
          </c:tx>
          <c:dLbls>
            <c:showVal val="1"/>
          </c:dLbls>
          <c:cat>
            <c:strRef>
              <c:f>statisztika!$C$47:$G$47</c:f>
              <c:strCache>
                <c:ptCount val="5"/>
                <c:pt idx="0">
                  <c:v>Mennyire tetszik, hogy van a Rigac</c:v>
                </c:pt>
                <c:pt idx="1">
                  <c:v>Mennyire szeret fizetni Rigaccal</c:v>
                </c:pt>
                <c:pt idx="2">
                  <c:v>Rigac használati gyakorisága</c:v>
                </c:pt>
                <c:pt idx="3">
                  <c:v>Elfogadási lehetőségek száma</c:v>
                </c:pt>
                <c:pt idx="4">
                  <c:v>Jelent-e javulást család életében</c:v>
                </c:pt>
              </c:strCache>
            </c:strRef>
          </c:cat>
          <c:val>
            <c:numRef>
              <c:f>statisztika!$C$50:$G$50</c:f>
              <c:numCache>
                <c:formatCode>0.00</c:formatCode>
                <c:ptCount val="5"/>
                <c:pt idx="0">
                  <c:v>1.2394863979133608</c:v>
                </c:pt>
                <c:pt idx="1">
                  <c:v>1.4463183379511848</c:v>
                </c:pt>
                <c:pt idx="2">
                  <c:v>1.7755711929473514</c:v>
                </c:pt>
                <c:pt idx="3">
                  <c:v>1.2811028412254497</c:v>
                </c:pt>
                <c:pt idx="4">
                  <c:v>1.7172593257387583</c:v>
                </c:pt>
              </c:numCache>
            </c:numRef>
          </c:val>
        </c:ser>
        <c:axId val="85496960"/>
        <c:axId val="85517056"/>
      </c:barChart>
      <c:catAx>
        <c:axId val="85496960"/>
        <c:scaling>
          <c:orientation val="maxMin"/>
        </c:scaling>
        <c:axPos val="l"/>
        <c:tickLblPos val="nextTo"/>
        <c:spPr>
          <a:ln>
            <a:solidFill>
              <a:srgbClr val="0070C0"/>
            </a:solidFill>
          </a:ln>
        </c:spPr>
        <c:txPr>
          <a:bodyPr/>
          <a:lstStyle/>
          <a:p>
            <a:pPr>
              <a:defRPr sz="1400"/>
            </a:pPr>
            <a:endParaRPr lang="hu-HU"/>
          </a:p>
        </c:txPr>
        <c:crossAx val="85517056"/>
        <c:crosses val="autoZero"/>
        <c:auto val="1"/>
        <c:lblAlgn val="ctr"/>
        <c:lblOffset val="100"/>
      </c:catAx>
      <c:valAx>
        <c:axId val="85517056"/>
        <c:scaling>
          <c:orientation val="minMax"/>
          <c:max val="6"/>
          <c:min val="1"/>
        </c:scaling>
        <c:axPos val="t"/>
        <c:majorGridlines/>
        <c:numFmt formatCode="General" sourceLinked="1"/>
        <c:tickLblPos val="nextTo"/>
        <c:crossAx val="85496960"/>
        <c:crosses val="autoZero"/>
        <c:crossBetween val="between"/>
        <c:majorUnit val="1"/>
      </c:valAx>
    </c:plotArea>
    <c:legend>
      <c:legendPos val="r"/>
      <c:layout>
        <c:manualLayout>
          <c:xMode val="edge"/>
          <c:yMode val="edge"/>
          <c:x val="0.88423230213795256"/>
          <c:y val="0.76062360260194672"/>
          <c:w val="0.107656388988994"/>
          <c:h val="0.20233809859591323"/>
        </c:manualLayout>
      </c:layout>
    </c:legend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0.34428943664650613"/>
          <c:y val="9.970804255633893E-2"/>
          <c:w val="0.48943856075257552"/>
          <c:h val="0.83962524218618806"/>
        </c:manualLayout>
      </c:layout>
      <c:barChart>
        <c:barDir val="bar"/>
        <c:grouping val="clustered"/>
        <c:ser>
          <c:idx val="1"/>
          <c:order val="0"/>
          <c:tx>
            <c:strRef>
              <c:f>statisztika!$A$48</c:f>
              <c:strCache>
                <c:ptCount val="1"/>
                <c:pt idx="0">
                  <c:v>Módussz</c:v>
                </c:pt>
              </c:strCache>
            </c:strRef>
          </c:tx>
          <c:cat>
            <c:strRef>
              <c:f>statisztika!$I$47:$J$47</c:f>
              <c:strCache>
                <c:ptCount val="2"/>
                <c:pt idx="0">
                  <c:v>Közösségi programok szeretete</c:v>
                </c:pt>
                <c:pt idx="1">
                  <c:v>Részvétel a programokon</c:v>
                </c:pt>
              </c:strCache>
            </c:strRef>
          </c:cat>
          <c:val>
            <c:numRef>
              <c:f>statisztika!$I$48:$J$48</c:f>
              <c:numCache>
                <c:formatCode>General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val>
        </c:ser>
        <c:ser>
          <c:idx val="2"/>
          <c:order val="1"/>
          <c:tx>
            <c:strRef>
              <c:f>statisztika!$A$49</c:f>
              <c:strCache>
                <c:ptCount val="1"/>
                <c:pt idx="0">
                  <c:v>Átlag</c:v>
                </c:pt>
              </c:strCache>
            </c:strRef>
          </c:tx>
          <c:dLbls>
            <c:showVal val="1"/>
          </c:dLbls>
          <c:cat>
            <c:strRef>
              <c:f>statisztika!$I$47:$J$47</c:f>
              <c:strCache>
                <c:ptCount val="2"/>
                <c:pt idx="0">
                  <c:v>Közösségi programok szeretete</c:v>
                </c:pt>
                <c:pt idx="1">
                  <c:v>Részvétel a programokon</c:v>
                </c:pt>
              </c:strCache>
            </c:strRef>
          </c:cat>
          <c:val>
            <c:numRef>
              <c:f>statisztika!$I$49:$J$49</c:f>
              <c:numCache>
                <c:formatCode>General</c:formatCode>
                <c:ptCount val="2"/>
                <c:pt idx="0">
                  <c:v>5.1599999999999975</c:v>
                </c:pt>
                <c:pt idx="1">
                  <c:v>4.9800000000000004</c:v>
                </c:pt>
              </c:numCache>
            </c:numRef>
          </c:val>
        </c:ser>
        <c:ser>
          <c:idx val="3"/>
          <c:order val="2"/>
          <c:tx>
            <c:strRef>
              <c:f>statisztika!$A$50</c:f>
              <c:strCache>
                <c:ptCount val="1"/>
                <c:pt idx="0">
                  <c:v>Szórás</c:v>
                </c:pt>
              </c:strCache>
            </c:strRef>
          </c:tx>
          <c:dLbls>
            <c:showVal val="1"/>
          </c:dLbls>
          <c:cat>
            <c:strRef>
              <c:f>statisztika!$I$47:$J$47</c:f>
              <c:strCache>
                <c:ptCount val="2"/>
                <c:pt idx="0">
                  <c:v>Közösségi programok szeretete</c:v>
                </c:pt>
                <c:pt idx="1">
                  <c:v>Részvétel a programokon</c:v>
                </c:pt>
              </c:strCache>
            </c:strRef>
          </c:cat>
          <c:val>
            <c:numRef>
              <c:f>statisztika!$I$50:$J$50</c:f>
              <c:numCache>
                <c:formatCode>0.00</c:formatCode>
                <c:ptCount val="2"/>
                <c:pt idx="0">
                  <c:v>1.03726484918122</c:v>
                </c:pt>
                <c:pt idx="1">
                  <c:v>1.203566129704317</c:v>
                </c:pt>
              </c:numCache>
            </c:numRef>
          </c:val>
        </c:ser>
        <c:axId val="85450752"/>
        <c:axId val="85523072"/>
      </c:barChart>
      <c:catAx>
        <c:axId val="85450752"/>
        <c:scaling>
          <c:orientation val="maxMin"/>
        </c:scaling>
        <c:axPos val="l"/>
        <c:tickLblPos val="nextTo"/>
        <c:crossAx val="85523072"/>
        <c:crosses val="autoZero"/>
        <c:auto val="1"/>
        <c:lblAlgn val="ctr"/>
        <c:lblOffset val="100"/>
      </c:catAx>
      <c:valAx>
        <c:axId val="85523072"/>
        <c:scaling>
          <c:orientation val="minMax"/>
          <c:max val="6"/>
          <c:min val="1"/>
        </c:scaling>
        <c:axPos val="t"/>
        <c:majorGridlines/>
        <c:numFmt formatCode="General" sourceLinked="1"/>
        <c:tickLblPos val="nextTo"/>
        <c:crossAx val="85450752"/>
        <c:crosses val="autoZero"/>
        <c:crossBetween val="between"/>
        <c:majorUnit val="1"/>
      </c:valAx>
    </c:plotArea>
    <c:legend>
      <c:legendPos val="r"/>
      <c:layout/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barChart>
        <c:barDir val="bar"/>
        <c:grouping val="clustered"/>
        <c:ser>
          <c:idx val="1"/>
          <c:order val="0"/>
          <c:tx>
            <c:strRef>
              <c:f>statisztika!$A$48</c:f>
              <c:strCache>
                <c:ptCount val="1"/>
                <c:pt idx="0">
                  <c:v>Módussz</c:v>
                </c:pt>
              </c:strCache>
            </c:strRef>
          </c:tx>
          <c:cat>
            <c:strRef>
              <c:f>statisztika!$K$47:$L$47</c:f>
              <c:strCache>
                <c:ptCount val="2"/>
                <c:pt idx="0">
                  <c:v>Összefogás megítélése</c:v>
                </c:pt>
                <c:pt idx="1">
                  <c:v>Fejlődés megítélése</c:v>
                </c:pt>
              </c:strCache>
            </c:strRef>
          </c:cat>
          <c:val>
            <c:numRef>
              <c:f>statisztika!$K$48:$L$48</c:f>
              <c:numCache>
                <c:formatCode>General</c:formatCode>
                <c:ptCount val="2"/>
                <c:pt idx="0">
                  <c:v>5</c:v>
                </c:pt>
                <c:pt idx="1">
                  <c:v>6</c:v>
                </c:pt>
              </c:numCache>
            </c:numRef>
          </c:val>
        </c:ser>
        <c:ser>
          <c:idx val="2"/>
          <c:order val="1"/>
          <c:tx>
            <c:strRef>
              <c:f>statisztika!$A$49</c:f>
              <c:strCache>
                <c:ptCount val="1"/>
                <c:pt idx="0">
                  <c:v>Átlag</c:v>
                </c:pt>
              </c:strCache>
            </c:strRef>
          </c:tx>
          <c:dLbls>
            <c:showVal val="1"/>
          </c:dLbls>
          <c:cat>
            <c:strRef>
              <c:f>statisztika!$K$47:$L$47</c:f>
              <c:strCache>
                <c:ptCount val="2"/>
                <c:pt idx="0">
                  <c:v>Összefogás megítélése</c:v>
                </c:pt>
                <c:pt idx="1">
                  <c:v>Fejlődés megítélése</c:v>
                </c:pt>
              </c:strCache>
            </c:strRef>
          </c:cat>
          <c:val>
            <c:numRef>
              <c:f>statisztika!$K$49:$L$49</c:f>
              <c:numCache>
                <c:formatCode>General</c:formatCode>
                <c:ptCount val="2"/>
                <c:pt idx="0">
                  <c:v>4.1199999999999966</c:v>
                </c:pt>
                <c:pt idx="1">
                  <c:v>5.1599999999999975</c:v>
                </c:pt>
              </c:numCache>
            </c:numRef>
          </c:val>
        </c:ser>
        <c:ser>
          <c:idx val="3"/>
          <c:order val="2"/>
          <c:tx>
            <c:strRef>
              <c:f>statisztika!$A$50</c:f>
              <c:strCache>
                <c:ptCount val="1"/>
                <c:pt idx="0">
                  <c:v>Szórás</c:v>
                </c:pt>
              </c:strCache>
            </c:strRef>
          </c:tx>
          <c:dLbls>
            <c:showVal val="1"/>
          </c:dLbls>
          <c:cat>
            <c:strRef>
              <c:f>statisztika!$K$47:$L$47</c:f>
              <c:strCache>
                <c:ptCount val="2"/>
                <c:pt idx="0">
                  <c:v>Összefogás megítélése</c:v>
                </c:pt>
                <c:pt idx="1">
                  <c:v>Fejlődés megítélése</c:v>
                </c:pt>
              </c:strCache>
            </c:strRef>
          </c:cat>
          <c:val>
            <c:numRef>
              <c:f>statisztika!$K$50:$L$50</c:f>
              <c:numCache>
                <c:formatCode>0.00</c:formatCode>
                <c:ptCount val="2"/>
                <c:pt idx="0">
                  <c:v>1.5204725366457259</c:v>
                </c:pt>
                <c:pt idx="1">
                  <c:v>1.0946996606095998</c:v>
                </c:pt>
              </c:numCache>
            </c:numRef>
          </c:val>
        </c:ser>
        <c:axId val="114529024"/>
        <c:axId val="114530560"/>
      </c:barChart>
      <c:catAx>
        <c:axId val="114529024"/>
        <c:scaling>
          <c:orientation val="maxMin"/>
        </c:scaling>
        <c:axPos val="l"/>
        <c:tickLblPos val="nextTo"/>
        <c:crossAx val="114530560"/>
        <c:crosses val="autoZero"/>
        <c:auto val="1"/>
        <c:lblAlgn val="ctr"/>
        <c:lblOffset val="100"/>
      </c:catAx>
      <c:valAx>
        <c:axId val="114530560"/>
        <c:scaling>
          <c:orientation val="minMax"/>
          <c:max val="6"/>
          <c:min val="1"/>
        </c:scaling>
        <c:axPos val="t"/>
        <c:majorGridlines/>
        <c:numFmt formatCode="General" sourceLinked="1"/>
        <c:tickLblPos val="nextTo"/>
        <c:crossAx val="114529024"/>
        <c:crosses val="autoZero"/>
        <c:crossBetween val="between"/>
        <c:majorUnit val="1"/>
      </c:valAx>
    </c:plotArea>
    <c:legend>
      <c:legendPos val="r"/>
      <c:layout/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hu-H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305FB-7A33-4DE2-9DE3-F08CC5BD2326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A28A0-5C7F-49A9-B9C0-F6FE4A5BC825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A28A0-5C7F-49A9-B9C0-F6FE4A5BC825}" type="slidenum">
              <a:rPr lang="hu-HU" smtClean="0"/>
              <a:t>2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DA6A2-967C-418A-A30A-1B6A5BCA2084}" type="datetimeFigureOut">
              <a:rPr lang="hu-HU" smtClean="0"/>
              <a:t>2017.05.10.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F8FC1-BA87-4F15-BB7C-D34810D1C92F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Felhasználó\Dokumentumok\Kata\Szoc Gazd Men\II felev tarsadalmi hatás\Rigac.jpg"/>
          <p:cNvPicPr>
            <a:picLocks noChangeAspect="1" noChangeArrowheads="1"/>
          </p:cNvPicPr>
          <p:nvPr/>
        </p:nvPicPr>
        <p:blipFill>
          <a:blip r:embed="rId2" cstate="print">
            <a:lum bright="30000" contrast="-40000"/>
          </a:blip>
          <a:srcRect/>
          <a:stretch>
            <a:fillRect/>
          </a:stretch>
        </p:blipFill>
        <p:spPr bwMode="auto">
          <a:xfrm>
            <a:off x="323528" y="692696"/>
            <a:ext cx="8550381" cy="5616302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hu-HU" b="1" dirty="0" smtClean="0"/>
              <a:t>RIGAC ALSÓMOCSOLÁD</a:t>
            </a:r>
            <a:br>
              <a:rPr lang="hu-HU" b="1" dirty="0" smtClean="0"/>
            </a:br>
            <a:r>
              <a:rPr lang="hu-HU" b="1" dirty="0" smtClean="0"/>
              <a:t>Társadalmi hatásvizsgálat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  <a:p>
            <a:r>
              <a:rPr lang="hu-HU" b="1" dirty="0" smtClean="0"/>
              <a:t>Váradi Katalin</a:t>
            </a:r>
            <a:endParaRPr lang="hu-H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Felhasználó\Dokumentumok\Kata\Szoc Gazd Men\II felev tarsadalmi hatás\Rigac.jpg"/>
          <p:cNvPicPr>
            <a:picLocks noChangeAspect="1" noChangeArrowheads="1"/>
          </p:cNvPicPr>
          <p:nvPr/>
        </p:nvPicPr>
        <p:blipFill>
          <a:blip r:embed="rId3" cstate="print">
            <a:lum bright="30000" contrast="-40000"/>
          </a:blip>
          <a:srcRect/>
          <a:stretch>
            <a:fillRect/>
          </a:stretch>
        </p:blipFill>
        <p:spPr bwMode="auto">
          <a:xfrm>
            <a:off x="323528" y="692696"/>
            <a:ext cx="8550381" cy="5616302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smtClean="0"/>
              <a:t>Tartalomjegyzék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059832" y="1628800"/>
            <a:ext cx="5544616" cy="4392487"/>
          </a:xfrm>
        </p:spPr>
        <p:txBody>
          <a:bodyPr/>
          <a:lstStyle/>
          <a:p>
            <a:r>
              <a:rPr lang="hu-HU" sz="4000" b="1" dirty="0"/>
              <a:t>Bevezetés</a:t>
            </a:r>
          </a:p>
          <a:p>
            <a:r>
              <a:rPr lang="hu-HU" sz="4000" b="1" dirty="0"/>
              <a:t>Tanulmányok</a:t>
            </a:r>
          </a:p>
          <a:p>
            <a:r>
              <a:rPr lang="hu-HU" sz="4000" b="1" dirty="0" smtClean="0"/>
              <a:t>Kutatás ismertetése</a:t>
            </a:r>
          </a:p>
          <a:p>
            <a:r>
              <a:rPr lang="hu-HU" sz="4000" b="1" dirty="0" smtClean="0"/>
              <a:t>Hipotézisek értékelése</a:t>
            </a:r>
          </a:p>
          <a:p>
            <a:r>
              <a:rPr lang="hu-HU" sz="4000" b="1" dirty="0" smtClean="0"/>
              <a:t>Következtetések</a:t>
            </a:r>
            <a:endParaRPr lang="hu-HU" sz="4000" dirty="0" smtClean="0"/>
          </a:p>
          <a:p>
            <a:endParaRPr lang="hu-H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err="1" smtClean="0"/>
              <a:t>Rigac</a:t>
            </a:r>
            <a:r>
              <a:rPr lang="hu-HU" sz="2800" dirty="0" smtClean="0"/>
              <a:t> , mint helyi pénz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131840" y="1268760"/>
            <a:ext cx="5111750" cy="1944216"/>
          </a:xfrm>
        </p:spPr>
        <p:txBody>
          <a:bodyPr/>
          <a:lstStyle/>
          <a:p>
            <a:r>
              <a:rPr lang="hu-HU" dirty="0" smtClean="0"/>
              <a:t>Különbségek</a:t>
            </a:r>
          </a:p>
          <a:p>
            <a:r>
              <a:rPr lang="hu-HU" dirty="0" smtClean="0"/>
              <a:t>Bevezetésének célja</a:t>
            </a:r>
          </a:p>
          <a:p>
            <a:endParaRPr lang="hu-HU" dirty="0"/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395536" y="2852936"/>
            <a:ext cx="4258816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Magunk kenyerén</a:t>
            </a:r>
            <a:r>
              <a:rPr kumimoji="0" lang="hu-HU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program</a:t>
            </a:r>
            <a:endParaRPr kumimoji="0" lang="hu-H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539552" y="3501008"/>
            <a:ext cx="8424936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3200" dirty="0"/>
              <a:t>M</a:t>
            </a:r>
            <a:r>
              <a:rPr kumimoji="0" lang="hu-HU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ezőgazdasági</a:t>
            </a:r>
            <a:r>
              <a:rPr kumimoji="0" lang="hu-H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termelés és állattartás</a:t>
            </a:r>
          </a:p>
          <a:p>
            <a:pPr marL="2628900" lvl="5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3200" dirty="0" smtClean="0"/>
              <a:t>Lakásfelújítás és korszerűsítés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Alkalmi munkavégzés</a:t>
            </a:r>
          </a:p>
          <a:p>
            <a:pPr marL="3086100" lvl="6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3200" dirty="0" smtClean="0"/>
              <a:t>Önkormányzati szolgáltatások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Helyben lakók egymás között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BEVEZETÉS</a:t>
            </a:r>
          </a:p>
        </p:txBody>
      </p:sp>
      <p:sp>
        <p:nvSpPr>
          <p:cNvPr id="8" name="Téglalap 7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smtClean="0"/>
              <a:t>HIPOTÉZISEK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07704" y="1268760"/>
            <a:ext cx="6912768" cy="5184576"/>
          </a:xfrm>
        </p:spPr>
        <p:txBody>
          <a:bodyPr>
            <a:normAutofit/>
          </a:bodyPr>
          <a:lstStyle/>
          <a:p>
            <a:r>
              <a:rPr lang="hu-HU" sz="2800" dirty="0"/>
              <a:t>H1 Magunk kenyerén program sikeres Alsómocsoládon</a:t>
            </a:r>
          </a:p>
          <a:p>
            <a:r>
              <a:rPr lang="hu-HU" sz="2800" dirty="0"/>
              <a:t>H2 A Házunk tája programban résztvevők pozitívabban vélekednek a Magunk kenyerén programról</a:t>
            </a:r>
          </a:p>
          <a:p>
            <a:r>
              <a:rPr lang="hu-HU" sz="2800" dirty="0"/>
              <a:t>H3 Akik között forog a </a:t>
            </a:r>
            <a:r>
              <a:rPr lang="hu-HU" sz="2800" dirty="0" err="1"/>
              <a:t>Rigac</a:t>
            </a:r>
            <a:r>
              <a:rPr lang="hu-HU" sz="2800" dirty="0"/>
              <a:t>, azok életében javulást hozott a </a:t>
            </a:r>
            <a:r>
              <a:rPr lang="hu-HU" sz="2800" dirty="0" err="1"/>
              <a:t>Rigac</a:t>
            </a:r>
            <a:endParaRPr lang="hu-HU" sz="2800" dirty="0"/>
          </a:p>
          <a:p>
            <a:r>
              <a:rPr lang="hu-HU" sz="2800" dirty="0"/>
              <a:t>H4 A lakosok az évek során egyre jobban magukénak érzik a </a:t>
            </a:r>
            <a:r>
              <a:rPr lang="hu-HU" sz="2800" dirty="0" err="1"/>
              <a:t>Rigacot</a:t>
            </a:r>
            <a:endParaRPr lang="hu-HU" sz="2800" dirty="0"/>
          </a:p>
          <a:p>
            <a:r>
              <a:rPr lang="hu-HU" sz="2800" dirty="0"/>
              <a:t>H5 Akik között forog a </a:t>
            </a:r>
            <a:r>
              <a:rPr lang="hu-HU" sz="2800" dirty="0" err="1"/>
              <a:t>Rigac</a:t>
            </a:r>
            <a:r>
              <a:rPr lang="hu-HU" sz="2800" dirty="0"/>
              <a:t>, azok közösségi identitását pozitívan formálja </a:t>
            </a: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BEVEZETÉS</a:t>
            </a:r>
          </a:p>
        </p:txBody>
      </p:sp>
      <p:sp>
        <p:nvSpPr>
          <p:cNvPr id="7" name="Téglalap 6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979712" y="2564904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smtClean="0"/>
              <a:t>TANULMÁNYOK</a:t>
            </a:r>
            <a:endParaRPr lang="hu-HU" sz="40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131840" y="1268760"/>
            <a:ext cx="5760640" cy="5589240"/>
          </a:xfrm>
        </p:spPr>
        <p:txBody>
          <a:bodyPr>
            <a:normAutofit fontScale="70000" lnSpcReduction="20000"/>
          </a:bodyPr>
          <a:lstStyle/>
          <a:p>
            <a:r>
              <a:rPr lang="hi-IN" dirty="0" smtClean="0"/>
              <a:t>1</a:t>
            </a:r>
            <a:r>
              <a:rPr lang="hi-IN" dirty="0"/>
              <a:t>. A lakosság hozzáállása a Rigachoz pozitív. </a:t>
            </a:r>
            <a:endParaRPr lang="hu-HU" dirty="0" smtClean="0"/>
          </a:p>
          <a:p>
            <a:endParaRPr lang="hu-HU" dirty="0"/>
          </a:p>
          <a:p>
            <a:r>
              <a:rPr lang="hu-HU" dirty="0"/>
              <a:t>2. </a:t>
            </a:r>
            <a:r>
              <a:rPr lang="hu-HU" dirty="0" smtClean="0"/>
              <a:t> A </a:t>
            </a:r>
            <a:r>
              <a:rPr lang="hu-HU" dirty="0" err="1"/>
              <a:t>Rigac</a:t>
            </a:r>
            <a:r>
              <a:rPr lang="hu-HU" dirty="0"/>
              <a:t> </a:t>
            </a:r>
            <a:r>
              <a:rPr lang="hu-HU" dirty="0" smtClean="0"/>
              <a:t> folytán, érezhetően </a:t>
            </a:r>
            <a:r>
              <a:rPr lang="hu-HU" dirty="0"/>
              <a:t>jobbra fordul a falu sorsa, és sok esetben a saját sorsuk is</a:t>
            </a:r>
            <a:r>
              <a:rPr lang="hu-HU" dirty="0" smtClean="0"/>
              <a:t>.</a:t>
            </a:r>
          </a:p>
          <a:p>
            <a:endParaRPr lang="hu-HU" dirty="0"/>
          </a:p>
          <a:p>
            <a:r>
              <a:rPr lang="hu-HU" dirty="0"/>
              <a:t>3. A többség a </a:t>
            </a:r>
            <a:r>
              <a:rPr lang="hu-HU" dirty="0" err="1"/>
              <a:t>Rigacot</a:t>
            </a:r>
            <a:r>
              <a:rPr lang="hu-HU" dirty="0"/>
              <a:t> </a:t>
            </a:r>
            <a:r>
              <a:rPr lang="hu-HU" dirty="0" err="1"/>
              <a:t>a</a:t>
            </a:r>
            <a:r>
              <a:rPr lang="hu-HU" dirty="0"/>
              <a:t> sajátjának tekinti. </a:t>
            </a:r>
          </a:p>
          <a:p>
            <a:pPr>
              <a:buNone/>
            </a:pPr>
            <a:endParaRPr lang="hu-HU" dirty="0"/>
          </a:p>
          <a:p>
            <a:r>
              <a:rPr lang="hu-HU" dirty="0"/>
              <a:t>4. Nagyon kicsi az öntevékenység. Az emberek beszélnek egymás közti </a:t>
            </a:r>
            <a:r>
              <a:rPr lang="hu-HU" dirty="0" smtClean="0"/>
              <a:t>kereskedelemről</a:t>
            </a:r>
            <a:r>
              <a:rPr lang="hu-HU" dirty="0"/>
              <a:t>.</a:t>
            </a:r>
          </a:p>
          <a:p>
            <a:pPr>
              <a:buNone/>
            </a:pPr>
            <a:endParaRPr lang="hu-HU" dirty="0"/>
          </a:p>
          <a:p>
            <a:r>
              <a:rPr lang="hu-HU" dirty="0"/>
              <a:t>5. A lakosok termelése (zöldség, gyümölcs, háztáji) </a:t>
            </a:r>
            <a:r>
              <a:rPr lang="hu-HU" dirty="0" smtClean="0"/>
              <a:t>kétséges.</a:t>
            </a:r>
          </a:p>
          <a:p>
            <a:endParaRPr lang="hu-HU" dirty="0"/>
          </a:p>
          <a:p>
            <a:r>
              <a:rPr lang="hu-HU" dirty="0"/>
              <a:t>6. </a:t>
            </a:r>
            <a:r>
              <a:rPr lang="hu-HU" dirty="0" smtClean="0"/>
              <a:t>Jó </a:t>
            </a:r>
            <a:r>
              <a:rPr lang="hu-HU" dirty="0"/>
              <a:t>a faluban az összetartás</a:t>
            </a:r>
            <a:r>
              <a:rPr lang="hu-HU" dirty="0" smtClean="0"/>
              <a:t>, </a:t>
            </a:r>
            <a:r>
              <a:rPr lang="hu-HU" dirty="0"/>
              <a:t>viszont elmondható, hogy az emberek lényegesen kevesebb időt szánnak </a:t>
            </a:r>
            <a:r>
              <a:rPr lang="hu-HU" dirty="0" smtClean="0"/>
              <a:t>szomszédolásra.</a:t>
            </a:r>
            <a:endParaRPr lang="hu-HU" dirty="0"/>
          </a:p>
          <a:p>
            <a:endParaRPr lang="hu-HU" dirty="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>
                <a:latin typeface="+mj-lt"/>
                <a:ea typeface="+mj-ea"/>
                <a:cs typeface="+mj-cs"/>
              </a:rPr>
              <a:t>T</a:t>
            </a: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ANULMÁNYOK</a:t>
            </a: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smtClean="0"/>
              <a:t>2013-as tanulmány</a:t>
            </a:r>
            <a:endParaRPr lang="hu-HU" sz="2800" dirty="0"/>
          </a:p>
        </p:txBody>
      </p:sp>
      <p:sp>
        <p:nvSpPr>
          <p:cNvPr id="8" name="Téglalap 7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987824" y="1268760"/>
            <a:ext cx="5904656" cy="5589240"/>
          </a:xfrm>
        </p:spPr>
        <p:txBody>
          <a:bodyPr>
            <a:normAutofit fontScale="70000" lnSpcReduction="20000"/>
          </a:bodyPr>
          <a:lstStyle/>
          <a:p>
            <a:r>
              <a:rPr lang="hi-IN" dirty="0" smtClean="0"/>
              <a:t>1</a:t>
            </a:r>
            <a:r>
              <a:rPr lang="hi-IN" dirty="0"/>
              <a:t>. </a:t>
            </a:r>
            <a:r>
              <a:rPr lang="hu-HU" dirty="0" smtClean="0"/>
              <a:t>Emberek hozzászoktak, </a:t>
            </a:r>
            <a:r>
              <a:rPr lang="hu-HU" dirty="0"/>
              <a:t>és </a:t>
            </a:r>
            <a:r>
              <a:rPr lang="hu-HU" dirty="0" smtClean="0"/>
              <a:t>elfogadták </a:t>
            </a:r>
            <a:r>
              <a:rPr lang="hu-HU" dirty="0"/>
              <a:t>a helyi fizetőeszközt, mint értékmérőt</a:t>
            </a:r>
            <a:endParaRPr lang="hu-HU" dirty="0" smtClean="0"/>
          </a:p>
          <a:p>
            <a:endParaRPr lang="hu-HU" dirty="0"/>
          </a:p>
          <a:p>
            <a:r>
              <a:rPr lang="hu-HU" dirty="0"/>
              <a:t>2. </a:t>
            </a:r>
            <a:r>
              <a:rPr lang="hu-HU" dirty="0" smtClean="0"/>
              <a:t> Programban </a:t>
            </a:r>
            <a:r>
              <a:rPr lang="hu-HU" dirty="0"/>
              <a:t>részt vevő családoknak biztosítja az életszínvonal emelkedését.</a:t>
            </a:r>
            <a:endParaRPr lang="hu-HU" dirty="0" smtClean="0"/>
          </a:p>
          <a:p>
            <a:endParaRPr lang="hu-HU" dirty="0"/>
          </a:p>
          <a:p>
            <a:r>
              <a:rPr lang="hu-HU" dirty="0"/>
              <a:t>3. </a:t>
            </a:r>
            <a:r>
              <a:rPr lang="hu-HU" dirty="0" err="1" smtClean="0"/>
              <a:t>Rigacot</a:t>
            </a:r>
            <a:r>
              <a:rPr lang="hu-HU" dirty="0" smtClean="0"/>
              <a:t> </a:t>
            </a:r>
            <a:r>
              <a:rPr lang="hu-HU" dirty="0"/>
              <a:t>a </a:t>
            </a:r>
            <a:r>
              <a:rPr lang="hu-HU" dirty="0" smtClean="0"/>
              <a:t>sajátjának tekintik. </a:t>
            </a:r>
            <a:endParaRPr lang="hu-HU" dirty="0"/>
          </a:p>
          <a:p>
            <a:pPr>
              <a:buNone/>
            </a:pPr>
            <a:r>
              <a:rPr lang="hu-HU" dirty="0"/>
              <a:t> </a:t>
            </a:r>
          </a:p>
          <a:p>
            <a:r>
              <a:rPr lang="hu-HU" dirty="0"/>
              <a:t>4. K</a:t>
            </a:r>
            <a:r>
              <a:rPr lang="hu-HU" dirty="0" smtClean="0"/>
              <a:t>ockázatot abban látta a polgármester, ha nem forog a </a:t>
            </a:r>
            <a:r>
              <a:rPr lang="hu-HU" dirty="0" err="1" smtClean="0"/>
              <a:t>Rigac</a:t>
            </a:r>
            <a:r>
              <a:rPr lang="hu-HU" dirty="0" smtClean="0"/>
              <a:t>, nem használják az emberek.</a:t>
            </a:r>
          </a:p>
          <a:p>
            <a:endParaRPr lang="hu-HU" dirty="0"/>
          </a:p>
          <a:p>
            <a:r>
              <a:rPr lang="hu-HU" dirty="0" smtClean="0"/>
              <a:t>5</a:t>
            </a:r>
            <a:r>
              <a:rPr lang="hu-HU" dirty="0"/>
              <a:t>. </a:t>
            </a:r>
            <a:r>
              <a:rPr lang="hu-HU" dirty="0" smtClean="0"/>
              <a:t>Egyre </a:t>
            </a:r>
            <a:r>
              <a:rPr lang="hu-HU" dirty="0"/>
              <a:t>többen tartanak </a:t>
            </a:r>
            <a:r>
              <a:rPr lang="hu-HU" dirty="0" smtClean="0"/>
              <a:t>állatot.</a:t>
            </a:r>
          </a:p>
          <a:p>
            <a:endParaRPr lang="hu-HU" dirty="0"/>
          </a:p>
          <a:p>
            <a:r>
              <a:rPr lang="hu-HU" dirty="0"/>
              <a:t>6. </a:t>
            </a:r>
            <a:r>
              <a:rPr lang="hu-HU" dirty="0" smtClean="0"/>
              <a:t>Több </a:t>
            </a:r>
            <a:r>
              <a:rPr lang="hu-HU" dirty="0"/>
              <a:t>közösségi rendezvénye is van a </a:t>
            </a:r>
            <a:r>
              <a:rPr lang="hu-HU" dirty="0" smtClean="0"/>
              <a:t>falunak.</a:t>
            </a:r>
            <a:endParaRPr lang="hu-HU" dirty="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>
                <a:latin typeface="+mj-lt"/>
                <a:ea typeface="+mj-ea"/>
                <a:cs typeface="+mj-cs"/>
              </a:rPr>
              <a:t>T</a:t>
            </a: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ANULMÁNYOK</a:t>
            </a: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smtClean="0"/>
              <a:t>2015-ös tanulmány</a:t>
            </a:r>
            <a:endParaRPr lang="hu-HU" sz="2800" dirty="0"/>
          </a:p>
        </p:txBody>
      </p:sp>
      <p:sp>
        <p:nvSpPr>
          <p:cNvPr id="5" name="Téglalap 4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627784" y="980728"/>
            <a:ext cx="6516216" cy="5589240"/>
          </a:xfrm>
        </p:spPr>
        <p:txBody>
          <a:bodyPr>
            <a:noAutofit/>
          </a:bodyPr>
          <a:lstStyle/>
          <a:p>
            <a:r>
              <a:rPr lang="hi-IN" sz="2150" dirty="0" smtClean="0"/>
              <a:t>1.</a:t>
            </a:r>
            <a:r>
              <a:rPr lang="hu-HU" sz="2150" dirty="0" smtClean="0"/>
              <a:t> </a:t>
            </a:r>
            <a:r>
              <a:rPr lang="hu-HU" sz="2150" dirty="0" err="1" smtClean="0"/>
              <a:t>Rigac</a:t>
            </a:r>
            <a:r>
              <a:rPr lang="hu-HU" sz="2150" dirty="0" smtClean="0"/>
              <a:t> segítséget jelent a falu lakosainak.</a:t>
            </a:r>
          </a:p>
          <a:p>
            <a:endParaRPr lang="hu-HU" sz="1800" dirty="0">
              <a:solidFill>
                <a:srgbClr val="FF0000"/>
              </a:solidFill>
            </a:endParaRPr>
          </a:p>
          <a:p>
            <a:r>
              <a:rPr lang="hu-HU" sz="2150" dirty="0"/>
              <a:t>2. </a:t>
            </a:r>
            <a:r>
              <a:rPr lang="hu-HU" sz="2150" dirty="0" smtClean="0"/>
              <a:t> Javulást hozott azon családok életében akik </a:t>
            </a:r>
            <a:r>
              <a:rPr lang="hu-HU" sz="2150" dirty="0" err="1" smtClean="0"/>
              <a:t>résztvettek</a:t>
            </a:r>
            <a:r>
              <a:rPr lang="hu-HU" sz="2150" dirty="0" smtClean="0"/>
              <a:t> a Magunk kenyerén programban. </a:t>
            </a:r>
          </a:p>
          <a:p>
            <a:endParaRPr lang="hu-HU" sz="1800" dirty="0">
              <a:solidFill>
                <a:srgbClr val="FF0000"/>
              </a:solidFill>
            </a:endParaRPr>
          </a:p>
          <a:p>
            <a:r>
              <a:rPr lang="hu-HU" sz="2150" dirty="0"/>
              <a:t>3. </a:t>
            </a:r>
            <a:r>
              <a:rPr lang="hu-HU" sz="2150" dirty="0" err="1" smtClean="0"/>
              <a:t>Rigacot</a:t>
            </a:r>
            <a:r>
              <a:rPr lang="hu-HU" sz="2150" dirty="0" smtClean="0"/>
              <a:t>  magukénak érzik az Alsómocsoládiak . </a:t>
            </a:r>
            <a:endParaRPr lang="hu-HU" sz="2150" dirty="0"/>
          </a:p>
          <a:p>
            <a:pPr>
              <a:buNone/>
            </a:pPr>
            <a:r>
              <a:rPr lang="hu-HU" sz="2150" dirty="0">
                <a:solidFill>
                  <a:srgbClr val="FF0000"/>
                </a:solidFill>
              </a:rPr>
              <a:t> </a:t>
            </a:r>
          </a:p>
          <a:p>
            <a:r>
              <a:rPr lang="hu-HU" sz="2150" dirty="0"/>
              <a:t>4</a:t>
            </a:r>
            <a:r>
              <a:rPr lang="hu-HU" sz="2150" dirty="0" smtClean="0"/>
              <a:t>.</a:t>
            </a:r>
            <a:r>
              <a:rPr lang="hu-HU" sz="2150" dirty="0" smtClean="0"/>
              <a:t> </a:t>
            </a:r>
            <a:r>
              <a:rPr lang="hu-HU" sz="2150" dirty="0" err="1" smtClean="0"/>
              <a:t>Rigac</a:t>
            </a:r>
            <a:r>
              <a:rPr lang="hu-HU" sz="2150" dirty="0" smtClean="0"/>
              <a:t> pozitív hatással van azokra akik </a:t>
            </a:r>
            <a:r>
              <a:rPr lang="hu-HU" sz="2150" dirty="0" smtClean="0"/>
              <a:t>egymás között is használják.  Viszont arányuk átlagos.</a:t>
            </a:r>
            <a:endParaRPr lang="hu-HU" sz="2150" dirty="0" smtClean="0"/>
          </a:p>
          <a:p>
            <a:endParaRPr lang="hu-HU" sz="2150" dirty="0">
              <a:solidFill>
                <a:srgbClr val="FF0000"/>
              </a:solidFill>
            </a:endParaRPr>
          </a:p>
          <a:p>
            <a:r>
              <a:rPr lang="hu-HU" sz="2150" dirty="0" smtClean="0"/>
              <a:t>5</a:t>
            </a:r>
            <a:r>
              <a:rPr lang="hu-HU" sz="2150" dirty="0"/>
              <a:t>. </a:t>
            </a:r>
            <a:r>
              <a:rPr lang="hu-HU" sz="2150" dirty="0" smtClean="0"/>
              <a:t>Mezőgazdasági élénkítő programban kevesebben vesznek részt, mint a lakás felújítási programban.</a:t>
            </a:r>
          </a:p>
          <a:p>
            <a:endParaRPr lang="hu-HU" sz="1800" dirty="0">
              <a:solidFill>
                <a:srgbClr val="FF0000"/>
              </a:solidFill>
            </a:endParaRPr>
          </a:p>
          <a:p>
            <a:r>
              <a:rPr lang="hu-HU" sz="2150" dirty="0"/>
              <a:t>6. </a:t>
            </a:r>
            <a:r>
              <a:rPr lang="hu-HU" sz="2150" dirty="0" smtClean="0"/>
              <a:t>Szeretik a közösségi rendezvényeket,  részt is vesznek azokon, viszont a szomszédjára kevésbé számíthat a falu lakosa.</a:t>
            </a:r>
            <a:endParaRPr lang="hu-HU" sz="2150" dirty="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>
                <a:latin typeface="+mj-lt"/>
                <a:ea typeface="+mj-ea"/>
                <a:cs typeface="+mj-cs"/>
              </a:rPr>
              <a:t>T</a:t>
            </a: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ANULMÁNYOK</a:t>
            </a: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4258816" cy="491654"/>
          </a:xfrm>
        </p:spPr>
        <p:txBody>
          <a:bodyPr>
            <a:noAutofit/>
          </a:bodyPr>
          <a:lstStyle/>
          <a:p>
            <a:r>
              <a:rPr lang="hu-HU" sz="2800" dirty="0" smtClean="0"/>
              <a:t>2017-es tanulmány</a:t>
            </a:r>
            <a:endParaRPr lang="hu-HU" sz="2800" dirty="0"/>
          </a:p>
        </p:txBody>
      </p:sp>
      <p:sp>
        <p:nvSpPr>
          <p:cNvPr id="8" name="Téglalap 7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áblázat 6"/>
          <p:cNvGraphicFramePr>
            <a:graphicFrameLocks noGrp="1"/>
          </p:cNvGraphicFramePr>
          <p:nvPr/>
        </p:nvGraphicFramePr>
        <p:xfrm>
          <a:off x="539552" y="692696"/>
          <a:ext cx="8280920" cy="6001451"/>
        </p:xfrm>
        <a:graphic>
          <a:graphicData uri="http://schemas.openxmlformats.org/drawingml/2006/table">
            <a:tbl>
              <a:tblPr/>
              <a:tblGrid>
                <a:gridCol w="1895839"/>
                <a:gridCol w="2916121"/>
                <a:gridCol w="3468960"/>
              </a:tblGrid>
              <a:tr h="2391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600" dirty="0">
                          <a:latin typeface="+mn-lt"/>
                          <a:ea typeface="Calibri"/>
                          <a:cs typeface="Times New Roman"/>
                        </a:rPr>
                        <a:t>Témakör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600" dirty="0">
                          <a:latin typeface="+mn-lt"/>
                          <a:ea typeface="Calibri"/>
                          <a:cs typeface="Times New Roman"/>
                        </a:rPr>
                        <a:t>Hipotézis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600" dirty="0">
                          <a:latin typeface="+mn-lt"/>
                          <a:ea typeface="Calibri"/>
                          <a:cs typeface="Times New Roman"/>
                        </a:rPr>
                        <a:t>Kérdéskatalógus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70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Gazdaságfejlesztési </a:t>
                      </a:r>
                      <a:r>
                        <a:rPr lang="hu-HU" sz="1200" dirty="0" smtClean="0">
                          <a:latin typeface="+mn-lt"/>
                          <a:ea typeface="Calibri"/>
                          <a:cs typeface="Times New Roman"/>
                        </a:rPr>
                        <a:t>program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400" dirty="0">
                          <a:latin typeface="+mn-lt"/>
                          <a:ea typeface="Calibri"/>
                          <a:cs typeface="Times New Roman"/>
                        </a:rPr>
                        <a:t>H1 Magunk kenyerén program sikeres Alsómocsoládon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400" dirty="0">
                          <a:latin typeface="+mn-lt"/>
                          <a:ea typeface="Calibri"/>
                          <a:cs typeface="Times New Roman"/>
                        </a:rPr>
                        <a:t>H2 A Házunk tája programban résztvevők pozitívabban vélekednek a Magunk kenyerén programról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Mi a véleménye a „Magunk kenyerén” helyi gazdaságfejlesztési programról?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Vett már igénybe </a:t>
                      </a:r>
                      <a:r>
                        <a:rPr lang="hu-HU" sz="1200" dirty="0" err="1">
                          <a:latin typeface="+mn-lt"/>
                          <a:ea typeface="Calibri"/>
                          <a:cs typeface="Times New Roman"/>
                        </a:rPr>
                        <a:t>Rigac</a:t>
                      </a: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 személyi kölcsönt?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Részt vett „Házunk tája” programban?	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Részt vett a Mezőgazdaság élénkítő programban?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A </a:t>
                      </a:r>
                      <a:r>
                        <a:rPr lang="hu-HU" sz="1200" dirty="0" err="1">
                          <a:latin typeface="+mn-lt"/>
                          <a:ea typeface="Times New Roman"/>
                          <a:cs typeface="Times New Roman"/>
                        </a:rPr>
                        <a:t>Rigac</a:t>
                      </a: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 bevezetése jelentett-e javulást az Ön és családja életében?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Mennyire tartja jónak a „Házunk tája” lakás felújítási programot?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1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latin typeface="+mn-lt"/>
                          <a:ea typeface="Calibri"/>
                          <a:cs typeface="Times New Roman"/>
                        </a:rPr>
                        <a:t>Rigac megítélése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400">
                          <a:latin typeface="+mn-lt"/>
                          <a:ea typeface="Calibri"/>
                          <a:cs typeface="Times New Roman"/>
                        </a:rPr>
                        <a:t>H3 Akik között forog a Rigac, azok életében javulást hozott a Rigac</a:t>
                      </a:r>
                      <a:endParaRPr lang="hu-HU" sz="12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400">
                          <a:latin typeface="+mn-lt"/>
                          <a:ea typeface="Calibri"/>
                          <a:cs typeface="Times New Roman"/>
                        </a:rPr>
                        <a:t>H4 A lakosok az évek során egyre jobban magukénak érzik a Rigacot</a:t>
                      </a:r>
                      <a:endParaRPr lang="hu-H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tetszik Önnek, hogy Alsómocsoládnak van helyi pénze is a </a:t>
                      </a:r>
                      <a:r>
                        <a:rPr lang="hu-HU" sz="1200" dirty="0" err="1">
                          <a:latin typeface="+mn-lt"/>
                          <a:ea typeface="Calibri"/>
                          <a:cs typeface="Times New Roman"/>
                        </a:rPr>
                        <a:t>Rigac</a:t>
                      </a: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Segítséget jelent ez a falu lakosainak?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szeret Ön fizetni a </a:t>
                      </a:r>
                      <a:r>
                        <a:rPr lang="hu-HU" sz="1200" dirty="0" err="1">
                          <a:latin typeface="+mn-lt"/>
                          <a:ea typeface="Calibri"/>
                          <a:cs typeface="Times New Roman"/>
                        </a:rPr>
                        <a:t>Rigac-cal</a:t>
                      </a: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Dolgozott már </a:t>
                      </a:r>
                      <a:r>
                        <a:rPr lang="hu-HU" sz="1200" dirty="0" err="1">
                          <a:latin typeface="+mn-lt"/>
                          <a:ea typeface="Times New Roman"/>
                          <a:cs typeface="Times New Roman"/>
                        </a:rPr>
                        <a:t>Rigacért</a:t>
                      </a: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?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Fogad el </a:t>
                      </a:r>
                      <a:r>
                        <a:rPr lang="hu-HU" sz="1200" dirty="0" err="1">
                          <a:latin typeface="+mn-lt"/>
                          <a:ea typeface="Times New Roman"/>
                          <a:cs typeface="Times New Roman"/>
                        </a:rPr>
                        <a:t>Rigacot</a:t>
                      </a:r>
                      <a:r>
                        <a:rPr lang="hu-HU" sz="1200" dirty="0">
                          <a:latin typeface="+mn-lt"/>
                          <a:ea typeface="Times New Roman"/>
                          <a:cs typeface="Times New Roman"/>
                        </a:rPr>
                        <a:t> a falu lakosaitól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Magáénak érzi a </a:t>
                      </a:r>
                      <a:r>
                        <a:rPr lang="hu-HU" sz="1200" dirty="0" err="1">
                          <a:latin typeface="+mn-lt"/>
                          <a:ea typeface="Calibri"/>
                          <a:cs typeface="Times New Roman"/>
                        </a:rPr>
                        <a:t>Rigacot</a:t>
                      </a: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Milyen gyakran használja a </a:t>
                      </a:r>
                      <a:r>
                        <a:rPr lang="hu-HU" sz="1200" dirty="0" err="1">
                          <a:latin typeface="+mn-lt"/>
                          <a:ea typeface="Calibri"/>
                          <a:cs typeface="Times New Roman"/>
                        </a:rPr>
                        <a:t>Rigacot</a:t>
                      </a: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elégedett az elfogadási lehetőségek számával?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43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Falu, mint </a:t>
                      </a:r>
                      <a:r>
                        <a:rPr lang="hu-HU" sz="1200" dirty="0" smtClean="0">
                          <a:latin typeface="+mn-lt"/>
                          <a:ea typeface="Calibri"/>
                          <a:cs typeface="Times New Roman"/>
                        </a:rPr>
                        <a:t>közösség</a:t>
                      </a:r>
                      <a:endParaRPr lang="hu-H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400">
                          <a:latin typeface="+mn-lt"/>
                          <a:ea typeface="Calibri"/>
                          <a:cs typeface="Times New Roman"/>
                        </a:rPr>
                        <a:t>H5 Akik között forog a Rigac, azok közösségi identitását pozitívan formálja</a:t>
                      </a:r>
                      <a:endParaRPr lang="hu-H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szereti a közösségi programokat?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Milyen gyakran vesz részt a közösségi programokon?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érzi Ön, hogy számíthat a szomszédjára?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latin typeface="+mn-lt"/>
                          <a:ea typeface="Calibri"/>
                          <a:cs typeface="Times New Roman"/>
                        </a:rPr>
                        <a:t>Mennyire fejlődik Alsómocsolád?</a:t>
                      </a:r>
                    </a:p>
                  </a:txBody>
                  <a:tcPr marL="46635" marR="466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>
                <a:latin typeface="+mj-lt"/>
                <a:ea typeface="+mj-ea"/>
                <a:cs typeface="+mj-cs"/>
              </a:rPr>
              <a:t>T</a:t>
            </a: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ANULMÁNYOK</a:t>
            </a:r>
          </a:p>
        </p:txBody>
      </p:sp>
      <p:sp>
        <p:nvSpPr>
          <p:cNvPr id="9" name="Téglalap 8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683568" y="836712"/>
          <a:ext cx="3577528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4572000" y="836712"/>
          <a:ext cx="4249454" cy="2509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Diagram 3"/>
          <p:cNvGraphicFramePr/>
          <p:nvPr/>
        </p:nvGraphicFramePr>
        <p:xfrm>
          <a:off x="683568" y="3501008"/>
          <a:ext cx="3600400" cy="3024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4572000" y="3501008"/>
          <a:ext cx="4320480" cy="2988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Cím 1"/>
          <p:cNvSpPr txBox="1">
            <a:spLocks/>
          </p:cNvSpPr>
          <p:nvPr/>
        </p:nvSpPr>
        <p:spPr>
          <a:xfrm>
            <a:off x="5364088" y="0"/>
            <a:ext cx="3779912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 smtClean="0">
                <a:latin typeface="+mj-lt"/>
                <a:ea typeface="+mj-ea"/>
                <a:cs typeface="+mj-cs"/>
              </a:rPr>
              <a:t>KUTATÁS ISMERTETÉSE</a:t>
            </a:r>
            <a:endParaRPr kumimoji="0" lang="hu-H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251520" y="548680"/>
          <a:ext cx="2771775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3275856" y="548680"/>
          <a:ext cx="272415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Diagram 3"/>
          <p:cNvGraphicFramePr/>
          <p:nvPr/>
        </p:nvGraphicFramePr>
        <p:xfrm>
          <a:off x="6300192" y="548680"/>
          <a:ext cx="27051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251520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Magunk kenyerén program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3203848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Házunk tája program</a:t>
            </a:r>
            <a:endParaRPr lang="hu-HU" dirty="0"/>
          </a:p>
        </p:txBody>
      </p:sp>
      <p:sp>
        <p:nvSpPr>
          <p:cNvPr id="7" name="Szövegdoboz 6"/>
          <p:cNvSpPr txBox="1"/>
          <p:nvPr/>
        </p:nvSpPr>
        <p:spPr>
          <a:xfrm>
            <a:off x="6156176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/>
              <a:t>Mezőgazd.élénkítő</a:t>
            </a:r>
            <a:r>
              <a:rPr lang="hu-HU" dirty="0" smtClean="0"/>
              <a:t> program</a:t>
            </a:r>
            <a:endParaRPr lang="hu-HU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1835696" y="3284984"/>
          <a:ext cx="6264696" cy="3241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251520" y="548680"/>
          <a:ext cx="2736304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3347864" y="548680"/>
          <a:ext cx="2448272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Diagram 3"/>
          <p:cNvGraphicFramePr/>
          <p:nvPr/>
        </p:nvGraphicFramePr>
        <p:xfrm>
          <a:off x="6084168" y="548680"/>
          <a:ext cx="2664296" cy="2465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323528" y="3140968"/>
          <a:ext cx="8424936" cy="3404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251520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Segítséget jelent a falunak?</a:t>
            </a:r>
            <a:endParaRPr lang="hu-HU" dirty="0"/>
          </a:p>
        </p:txBody>
      </p:sp>
      <p:sp>
        <p:nvSpPr>
          <p:cNvPr id="7" name="Szövegdoboz 6"/>
          <p:cNvSpPr txBox="1"/>
          <p:nvPr/>
        </p:nvSpPr>
        <p:spPr>
          <a:xfrm>
            <a:off x="3203848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Fogad el </a:t>
            </a:r>
            <a:r>
              <a:rPr lang="hu-HU" dirty="0" err="1" smtClean="0"/>
              <a:t>Rigacot</a:t>
            </a:r>
            <a:r>
              <a:rPr lang="hu-HU" dirty="0" smtClean="0"/>
              <a:t>?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6156176" y="18864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Magáénak érzi a </a:t>
            </a:r>
            <a:r>
              <a:rPr lang="hu-HU" dirty="0" err="1" smtClean="0"/>
              <a:t>Rigacot</a:t>
            </a:r>
            <a:r>
              <a:rPr lang="hu-HU" dirty="0" smtClean="0"/>
              <a:t>?</a:t>
            </a:r>
            <a:endParaRPr lang="hu-H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899592" y="404664"/>
          <a:ext cx="698477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899592" y="3789040"/>
          <a:ext cx="6984776" cy="2704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/>
          <p:cNvGraphicFramePr>
            <a:graphicFrameLocks noGrp="1"/>
          </p:cNvGraphicFramePr>
          <p:nvPr/>
        </p:nvGraphicFramePr>
        <p:xfrm>
          <a:off x="683568" y="764704"/>
          <a:ext cx="8064896" cy="5665960"/>
        </p:xfrm>
        <a:graphic>
          <a:graphicData uri="http://schemas.openxmlformats.org/drawingml/2006/table">
            <a:tbl>
              <a:tblPr/>
              <a:tblGrid>
                <a:gridCol w="1846382"/>
                <a:gridCol w="3957157"/>
                <a:gridCol w="2261357"/>
              </a:tblGrid>
              <a:tr h="720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Témakör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Hipotézis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Vizsgálat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hu-HU" sz="2000" dirty="0" smtClean="0">
                          <a:latin typeface="Times New Roman"/>
                          <a:ea typeface="Calibri"/>
                          <a:cs typeface="Times New Roman"/>
                        </a:rPr>
                        <a:t>Elfog./</a:t>
                      </a:r>
                      <a:r>
                        <a:rPr lang="hu-HU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Elutas</a:t>
                      </a:r>
                      <a:r>
                        <a:rPr lang="hu-HU" sz="2000" dirty="0" smtClean="0">
                          <a:latin typeface="Times New Roman"/>
                          <a:ea typeface="Calibri"/>
                          <a:cs typeface="Times New Roman"/>
                        </a:rPr>
                        <a:t>.)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45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latin typeface="Times New Roman"/>
                          <a:ea typeface="Calibri"/>
                          <a:cs typeface="Times New Roman"/>
                        </a:rPr>
                        <a:t>Gazdaságfejlesztési program</a:t>
                      </a:r>
                      <a:endParaRPr lang="hu-H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H1 Magunk kenyerén program sikeres Alsómocsoládon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H2 </a:t>
                      </a: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A Házunk tája programban résztvevők pozitívabban vélekednek a Magunk kenyerén programról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Elfogadom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latin typeface="Times New Roman"/>
                          <a:ea typeface="Calibri"/>
                          <a:cs typeface="Times New Roman"/>
                        </a:rPr>
                        <a:t>Elutasítom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36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latin typeface="Times New Roman"/>
                          <a:ea typeface="Calibri"/>
                          <a:cs typeface="Times New Roman"/>
                        </a:rPr>
                        <a:t>Rigac</a:t>
                      </a:r>
                      <a:endParaRPr lang="hu-H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H3 Akik között forog a </a:t>
                      </a:r>
                      <a:r>
                        <a:rPr lang="hu-HU" sz="2000" i="1" dirty="0" err="1">
                          <a:latin typeface="Times New Roman"/>
                          <a:ea typeface="Calibri"/>
                          <a:cs typeface="Times New Roman"/>
                        </a:rPr>
                        <a:t>Rigac</a:t>
                      </a: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, azok életében javulást hozott a </a:t>
                      </a:r>
                      <a:r>
                        <a:rPr lang="hu-HU" sz="2000" i="1" dirty="0" err="1">
                          <a:latin typeface="Times New Roman"/>
                          <a:ea typeface="Calibri"/>
                          <a:cs typeface="Times New Roman"/>
                        </a:rPr>
                        <a:t>Rigac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H4 A lakosok az évek során egyre jobban magukénak érzik a </a:t>
                      </a:r>
                      <a:r>
                        <a:rPr lang="hu-HU" sz="2000" i="1" dirty="0" err="1">
                          <a:latin typeface="Times New Roman"/>
                          <a:ea typeface="Calibri"/>
                          <a:cs typeface="Times New Roman"/>
                        </a:rPr>
                        <a:t>Rigacot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Elfogadom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u-HU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 smtClean="0">
                          <a:latin typeface="Times New Roman"/>
                          <a:ea typeface="Calibri"/>
                          <a:cs typeface="Times New Roman"/>
                        </a:rPr>
                        <a:t>Elfogadom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>
                          <a:latin typeface="Times New Roman"/>
                          <a:ea typeface="Calibri"/>
                          <a:cs typeface="Times New Roman"/>
                        </a:rPr>
                        <a:t>Falu, mint közösség</a:t>
                      </a:r>
                      <a:endParaRPr lang="hu-H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H5 Akik között forog a </a:t>
                      </a:r>
                      <a:r>
                        <a:rPr lang="hu-HU" sz="2000" i="1" dirty="0" err="1">
                          <a:latin typeface="Times New Roman"/>
                          <a:ea typeface="Calibri"/>
                          <a:cs typeface="Times New Roman"/>
                        </a:rPr>
                        <a:t>Rigac</a:t>
                      </a:r>
                      <a:r>
                        <a:rPr lang="hu-HU" sz="2000" i="1" dirty="0">
                          <a:latin typeface="Times New Roman"/>
                          <a:ea typeface="Calibri"/>
                          <a:cs typeface="Times New Roman"/>
                        </a:rPr>
                        <a:t>, azok közösségi identitását pozitívan formálja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dirty="0">
                          <a:latin typeface="Times New Roman"/>
                          <a:ea typeface="Calibri"/>
                          <a:cs typeface="Times New Roman"/>
                        </a:rPr>
                        <a:t>Elfogadom </a:t>
                      </a:r>
                      <a:endParaRPr lang="hu-H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Cím 1"/>
          <p:cNvSpPr txBox="1">
            <a:spLocks/>
          </p:cNvSpPr>
          <p:nvPr/>
        </p:nvSpPr>
        <p:spPr>
          <a:xfrm>
            <a:off x="6372200" y="0"/>
            <a:ext cx="2771800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dirty="0" smtClean="0">
                <a:latin typeface="+mj-lt"/>
                <a:ea typeface="+mj-ea"/>
                <a:cs typeface="+mj-cs"/>
              </a:rPr>
              <a:t>HIPOTÉZISEK</a:t>
            </a:r>
            <a:endParaRPr kumimoji="0" lang="hu-H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Felhasználó\Dokumentumok\Kata\Szoc Gazd Men\II felev tarsadalmi hatás\Rigac.jpg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323528" y="692696"/>
            <a:ext cx="8550381" cy="5616302"/>
          </a:xfrm>
          <a:prstGeom prst="rect">
            <a:avLst/>
          </a:prstGeom>
          <a:noFill/>
        </p:spPr>
      </p:pic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23528" y="764704"/>
            <a:ext cx="8388424" cy="5733256"/>
          </a:xfrm>
        </p:spPr>
        <p:txBody>
          <a:bodyPr>
            <a:noAutofit/>
          </a:bodyPr>
          <a:lstStyle/>
          <a:p>
            <a:pPr algn="just"/>
            <a:r>
              <a:rPr lang="hu-HU" sz="2400" b="1" dirty="0" smtClean="0"/>
              <a:t>Emberek </a:t>
            </a:r>
            <a:r>
              <a:rPr lang="hu-HU" sz="2400" b="1" dirty="0" err="1"/>
              <a:t>résztvesznek</a:t>
            </a:r>
            <a:r>
              <a:rPr lang="hu-HU" sz="2400" b="1" dirty="0"/>
              <a:t> a Magunk kenyerén programban. A program működik. </a:t>
            </a:r>
            <a:r>
              <a:rPr lang="hu-HU" sz="2400" b="1" dirty="0" err="1" smtClean="0"/>
              <a:t>Rigac</a:t>
            </a:r>
            <a:r>
              <a:rPr lang="hu-HU" sz="2400" b="1" dirty="0" smtClean="0"/>
              <a:t> segítséget jelent a falu lakosainak.</a:t>
            </a:r>
          </a:p>
          <a:p>
            <a:pPr algn="just"/>
            <a:endParaRPr lang="hu-HU" sz="1800" b="1" dirty="0" smtClean="0">
              <a:solidFill>
                <a:srgbClr val="FF0000"/>
              </a:solidFill>
            </a:endParaRPr>
          </a:p>
          <a:p>
            <a:pPr algn="just"/>
            <a:r>
              <a:rPr lang="hu-HU" sz="2400" b="1" dirty="0" smtClean="0"/>
              <a:t>A </a:t>
            </a:r>
            <a:r>
              <a:rPr lang="hu-HU" sz="2400" b="1" dirty="0"/>
              <a:t>közösség lakói részt is </a:t>
            </a:r>
            <a:r>
              <a:rPr lang="hu-HU" sz="2400" b="1" dirty="0" smtClean="0"/>
              <a:t>vesznek a közösségi programokban, </a:t>
            </a:r>
            <a:r>
              <a:rPr lang="hu-HU" sz="2400" b="1" dirty="0"/>
              <a:t>továbbá a közösség megtalálja a közös hangot, amivel az életminőségük emelkedik, amit ha pénzben nem is lehet kifejezni de </a:t>
            </a:r>
            <a:r>
              <a:rPr lang="hu-HU" sz="2400" b="1" dirty="0" err="1"/>
              <a:t>Rigacban</a:t>
            </a:r>
            <a:r>
              <a:rPr lang="hu-HU" sz="2400" b="1" dirty="0"/>
              <a:t> igen. </a:t>
            </a:r>
            <a:endParaRPr lang="hu-HU" sz="1800" b="1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hu-HU" sz="2400" b="1" dirty="0" smtClean="0">
                <a:solidFill>
                  <a:srgbClr val="FF0000"/>
                </a:solidFill>
              </a:rPr>
              <a:t> </a:t>
            </a:r>
          </a:p>
          <a:p>
            <a:pPr algn="just"/>
            <a:r>
              <a:rPr lang="hu-HU" sz="2400" b="1" dirty="0" smtClean="0"/>
              <a:t>A </a:t>
            </a:r>
            <a:r>
              <a:rPr lang="hu-HU" sz="2400" b="1" dirty="0"/>
              <a:t>kitűzött cél, hogy egy eszköz legyen a gazdaságfejlesztési programban, amely biztosítja, hogy pénz helyettesítő forogjon a falu lakosai között és ennek köszönhetően biztosítva legyen az önellátás és önfenntartás a </a:t>
            </a:r>
            <a:r>
              <a:rPr lang="hu-HU" sz="2400" b="1" dirty="0" smtClean="0"/>
              <a:t>közösségben. </a:t>
            </a:r>
            <a:endParaRPr lang="hu-HU" sz="1200" b="1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hu-HU" sz="2000" dirty="0" smtClean="0"/>
          </a:p>
          <a:p>
            <a:pPr algn="just">
              <a:buNone/>
            </a:pPr>
            <a:endParaRPr lang="hu-HU" sz="2000" dirty="0"/>
          </a:p>
          <a:p>
            <a:pPr algn="ctr">
              <a:buNone/>
            </a:pPr>
            <a:r>
              <a:rPr lang="hu-HU" sz="2800" b="1" u="sng" dirty="0" err="1" smtClean="0"/>
              <a:t>Rigac</a:t>
            </a:r>
            <a:r>
              <a:rPr lang="hu-HU" sz="2800" b="1" u="sng" dirty="0" smtClean="0"/>
              <a:t> hatással van a közösség identitására!</a:t>
            </a:r>
            <a:endParaRPr lang="hu-HU" sz="2000" b="1" u="sng" dirty="0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5868144" y="0"/>
            <a:ext cx="3275856" cy="491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800" b="1" noProof="0" dirty="0" smtClean="0">
                <a:latin typeface="+mj-lt"/>
                <a:ea typeface="+mj-ea"/>
                <a:cs typeface="+mj-cs"/>
              </a:rPr>
              <a:t>KÖVETKEZTETÉSEK</a:t>
            </a:r>
            <a:endParaRPr kumimoji="0" lang="hu-H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0" y="404664"/>
            <a:ext cx="914400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642</Words>
  <Application>Microsoft Office PowerPoint</Application>
  <PresentationFormat>Diavetítés a képernyőre (4:3 oldalarány)</PresentationFormat>
  <Paragraphs>161</Paragraphs>
  <Slides>15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6" baseType="lpstr">
      <vt:lpstr>Office-téma</vt:lpstr>
      <vt:lpstr>RIGAC ALSÓMOCSOLÁD Társadalmi hatásvizsgálat </vt:lpstr>
      <vt:lpstr>Tartalomjegyzék</vt:lpstr>
      <vt:lpstr>Rigac , mint helyi pénz</vt:lpstr>
      <vt:lpstr>HIPOTÉZISEK</vt:lpstr>
      <vt:lpstr>5. dia</vt:lpstr>
      <vt:lpstr>2013-as tanulmány</vt:lpstr>
      <vt:lpstr>2015-ös tanulmány</vt:lpstr>
      <vt:lpstr>2017-es tanulmány</vt:lpstr>
      <vt:lpstr>9. dia</vt:lpstr>
      <vt:lpstr>10. dia</vt:lpstr>
      <vt:lpstr>11. dia</vt:lpstr>
      <vt:lpstr>12. dia</vt:lpstr>
      <vt:lpstr>13. dia</vt:lpstr>
      <vt:lpstr>14. dia</vt:lpstr>
      <vt:lpstr>15.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RIGAC ALSÓMOCSOLÁD</dc:title>
  <dc:creator>Váradi János</dc:creator>
  <cp:lastModifiedBy>Váradi János</cp:lastModifiedBy>
  <cp:revision>27</cp:revision>
  <dcterms:created xsi:type="dcterms:W3CDTF">2017-05-10T18:50:28Z</dcterms:created>
  <dcterms:modified xsi:type="dcterms:W3CDTF">2017-05-10T21:54:13Z</dcterms:modified>
</cp:coreProperties>
</file>